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2"/>
  </p:notesMasterIdLst>
  <p:sldIdLst>
    <p:sldId id="256" r:id="rId2"/>
    <p:sldId id="316" r:id="rId3"/>
    <p:sldId id="289" r:id="rId4"/>
    <p:sldId id="258" r:id="rId5"/>
    <p:sldId id="317" r:id="rId6"/>
    <p:sldId id="328" r:id="rId7"/>
    <p:sldId id="318" r:id="rId8"/>
    <p:sldId id="336" r:id="rId9"/>
    <p:sldId id="337" r:id="rId10"/>
    <p:sldId id="290" r:id="rId11"/>
    <p:sldId id="284" r:id="rId12"/>
    <p:sldId id="261" r:id="rId13"/>
    <p:sldId id="262" r:id="rId14"/>
    <p:sldId id="319" r:id="rId15"/>
    <p:sldId id="320" r:id="rId16"/>
    <p:sldId id="321" r:id="rId17"/>
    <p:sldId id="327" r:id="rId18"/>
    <p:sldId id="338" r:id="rId19"/>
    <p:sldId id="322" r:id="rId20"/>
    <p:sldId id="326" r:id="rId21"/>
    <p:sldId id="325" r:id="rId22"/>
    <p:sldId id="324" r:id="rId23"/>
    <p:sldId id="323" r:id="rId24"/>
    <p:sldId id="332" r:id="rId25"/>
    <p:sldId id="331" r:id="rId26"/>
    <p:sldId id="333" r:id="rId27"/>
    <p:sldId id="330" r:id="rId28"/>
    <p:sldId id="335" r:id="rId29"/>
    <p:sldId id="339" r:id="rId30"/>
    <p:sldId id="259" r:id="rId31"/>
  </p:sldIdLst>
  <p:sldSz cx="12192000" cy="6858000"/>
  <p:notesSz cx="6797675" cy="9926638"/>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e Bonetti" initials="MB" lastIdx="0" clrIdx="0">
    <p:extLst>
      <p:ext uri="{19B8F6BF-5375-455C-9EA6-DF929625EA0E}">
        <p15:presenceInfo xmlns:p15="http://schemas.microsoft.com/office/powerpoint/2012/main" userId="S-1-5-21-1217829602-133629480-3763612179-100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93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02"/>
    <p:restoredTop sz="94671"/>
  </p:normalViewPr>
  <p:slideViewPr>
    <p:cSldViewPr snapToGrid="0" snapToObjects="1">
      <p:cViewPr varScale="1">
        <p:scale>
          <a:sx n="106" d="100"/>
          <a:sy n="106" d="100"/>
        </p:scale>
        <p:origin x="91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DBF50B6-15D2-4618-A01A-CD1653522124}" type="datetimeFigureOut">
              <a:rPr lang="it-IT" smtClean="0"/>
              <a:t>08/11/2023</a:t>
            </a:fld>
            <a:endParaRPr lang="it-IT"/>
          </a:p>
        </p:txBody>
      </p:sp>
      <p:sp>
        <p:nvSpPr>
          <p:cNvPr id="4" name="Segnaposto immagin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6A75A64A-CE89-4DF1-93C3-2DD77F7BA2CE}" type="slidenum">
              <a:rPr lang="it-IT" smtClean="0"/>
              <a:t>‹N›</a:t>
            </a:fld>
            <a:endParaRPr lang="it-IT"/>
          </a:p>
        </p:txBody>
      </p:sp>
    </p:spTree>
    <p:extLst>
      <p:ext uri="{BB962C8B-B14F-4D97-AF65-F5344CB8AC3E}">
        <p14:creationId xmlns:p14="http://schemas.microsoft.com/office/powerpoint/2010/main" val="30128146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BBF71D-C8B8-5B46-8AE5-36A1718971AC}"/>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F104C100-EFB4-6D45-AE26-1DD4A6EA559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E6213705-2A0F-E841-9267-70ACE8703E70}"/>
              </a:ext>
            </a:extLst>
          </p:cNvPr>
          <p:cNvSpPr>
            <a:spLocks noGrp="1"/>
          </p:cNvSpPr>
          <p:nvPr>
            <p:ph type="dt" sz="half" idx="10"/>
          </p:nvPr>
        </p:nvSpPr>
        <p:spPr/>
        <p:txBody>
          <a:bodyPr/>
          <a:lstStyle/>
          <a:p>
            <a:fld id="{47B9B159-CE3D-4536-B940-C8A2D277D493}" type="datetime1">
              <a:rPr lang="it-IT" smtClean="0"/>
              <a:t>08/11/2023</a:t>
            </a:fld>
            <a:endParaRPr lang="it-IT"/>
          </a:p>
        </p:txBody>
      </p:sp>
      <p:sp>
        <p:nvSpPr>
          <p:cNvPr id="5" name="Segnaposto piè di pagina 4">
            <a:extLst>
              <a:ext uri="{FF2B5EF4-FFF2-40B4-BE49-F238E27FC236}">
                <a16:creationId xmlns:a16="http://schemas.microsoft.com/office/drawing/2014/main" id="{3F7B9030-9B97-B748-98AD-8509C722D48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3DEB40E-0C43-994D-85A1-4DC5DCA6C1B8}"/>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533400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49F1C78-E1FD-DA4D-8835-AF699CD7376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ADC1EC4-10C4-8A45-AEDD-81122D0D2D4E}"/>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5196BF02-A393-5B49-839B-4212D55953C8}"/>
              </a:ext>
            </a:extLst>
          </p:cNvPr>
          <p:cNvSpPr>
            <a:spLocks noGrp="1"/>
          </p:cNvSpPr>
          <p:nvPr>
            <p:ph type="dt" sz="half" idx="10"/>
          </p:nvPr>
        </p:nvSpPr>
        <p:spPr/>
        <p:txBody>
          <a:bodyPr/>
          <a:lstStyle/>
          <a:p>
            <a:fld id="{2D1A61F3-8CF8-4D66-B7C9-C0768C5C9A08}" type="datetime1">
              <a:rPr lang="it-IT" smtClean="0"/>
              <a:t>08/11/2023</a:t>
            </a:fld>
            <a:endParaRPr lang="it-IT"/>
          </a:p>
        </p:txBody>
      </p:sp>
      <p:sp>
        <p:nvSpPr>
          <p:cNvPr id="5" name="Segnaposto piè di pagina 4">
            <a:extLst>
              <a:ext uri="{FF2B5EF4-FFF2-40B4-BE49-F238E27FC236}">
                <a16:creationId xmlns:a16="http://schemas.microsoft.com/office/drawing/2014/main" id="{6063A231-74C3-5847-A5B8-567EDC63E181}"/>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48114FF-2828-D043-BCCD-9653C8E8E9F3}"/>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161343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61DFA76-2BEA-954C-A54F-02FB1F738C63}"/>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A0AF8D8B-513E-7A45-AF45-A3354C455C8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C109E6BC-04AF-C343-94D7-B495B4483404}"/>
              </a:ext>
            </a:extLst>
          </p:cNvPr>
          <p:cNvSpPr>
            <a:spLocks noGrp="1"/>
          </p:cNvSpPr>
          <p:nvPr>
            <p:ph type="dt" sz="half" idx="10"/>
          </p:nvPr>
        </p:nvSpPr>
        <p:spPr/>
        <p:txBody>
          <a:bodyPr/>
          <a:lstStyle/>
          <a:p>
            <a:fld id="{48FE1960-5FDA-432F-B82A-53F3D3FC63FD}" type="datetime1">
              <a:rPr lang="it-IT" smtClean="0"/>
              <a:t>08/11/2023</a:t>
            </a:fld>
            <a:endParaRPr lang="it-IT"/>
          </a:p>
        </p:txBody>
      </p:sp>
      <p:sp>
        <p:nvSpPr>
          <p:cNvPr id="5" name="Segnaposto piè di pagina 4">
            <a:extLst>
              <a:ext uri="{FF2B5EF4-FFF2-40B4-BE49-F238E27FC236}">
                <a16:creationId xmlns:a16="http://schemas.microsoft.com/office/drawing/2014/main" id="{90AFB3AF-4BD1-EE48-8A7F-0B8A790F208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E3CFC5A-B6DE-DB45-9E3A-52DDDF095FB9}"/>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830795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93FAACE-52E6-9341-8715-C3AA119372F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73FEC2A-9E6B-B14F-99DD-EF1A8EC2A466}"/>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698A1157-D734-D54E-9718-32C1EC8A9B2D}"/>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1A118AD6-6C0A-A644-8BDF-07F755FDC071}"/>
              </a:ext>
            </a:extLst>
          </p:cNvPr>
          <p:cNvSpPr>
            <a:spLocks noGrp="1"/>
          </p:cNvSpPr>
          <p:nvPr>
            <p:ph type="dt" sz="half" idx="10"/>
          </p:nvPr>
        </p:nvSpPr>
        <p:spPr/>
        <p:txBody>
          <a:bodyPr/>
          <a:lstStyle/>
          <a:p>
            <a:fld id="{EC7C0658-BCEE-4C3A-9964-6F62CF223406}" type="datetime1">
              <a:rPr lang="it-IT" smtClean="0"/>
              <a:t>08/11/2023</a:t>
            </a:fld>
            <a:endParaRPr lang="it-IT"/>
          </a:p>
        </p:txBody>
      </p:sp>
      <p:sp>
        <p:nvSpPr>
          <p:cNvPr id="6" name="Segnaposto piè di pagina 5">
            <a:extLst>
              <a:ext uri="{FF2B5EF4-FFF2-40B4-BE49-F238E27FC236}">
                <a16:creationId xmlns:a16="http://schemas.microsoft.com/office/drawing/2014/main" id="{3F305688-1E84-7C47-9AF3-DC864B1E9A3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37C94EBE-C244-6C4A-BAD1-94BFB4C24302}"/>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3327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C9A1A4-F170-204F-AC63-6183DE7D4786}"/>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057B655-7AE5-0448-AA46-AE50F1C669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61C75F4-DC3D-054F-B50E-2D9D381351E6}"/>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20C9C7EB-8292-994C-8DFA-47CA196C67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70A9724-D0F8-764C-BD9F-3A152C26673D}"/>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3A66E222-8D4E-B848-B11F-6CC0B51DDE62}"/>
              </a:ext>
            </a:extLst>
          </p:cNvPr>
          <p:cNvSpPr>
            <a:spLocks noGrp="1"/>
          </p:cNvSpPr>
          <p:nvPr>
            <p:ph type="dt" sz="half" idx="10"/>
          </p:nvPr>
        </p:nvSpPr>
        <p:spPr/>
        <p:txBody>
          <a:bodyPr/>
          <a:lstStyle/>
          <a:p>
            <a:fld id="{41CF4B6A-07A6-4657-AB6D-3C51850D87BE}" type="datetime1">
              <a:rPr lang="it-IT" smtClean="0"/>
              <a:t>08/11/2023</a:t>
            </a:fld>
            <a:endParaRPr lang="it-IT"/>
          </a:p>
        </p:txBody>
      </p:sp>
      <p:sp>
        <p:nvSpPr>
          <p:cNvPr id="8" name="Segnaposto piè di pagina 7">
            <a:extLst>
              <a:ext uri="{FF2B5EF4-FFF2-40B4-BE49-F238E27FC236}">
                <a16:creationId xmlns:a16="http://schemas.microsoft.com/office/drawing/2014/main" id="{5D6AE04D-6032-294B-9AE5-3ED26D85C3B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5AA30041-97E5-3C45-BB01-1A50DD58766D}"/>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522977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EE8E674-A787-1347-A515-25E066A0BB60}"/>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C8D0FF4A-8D62-9C43-A923-BE72E6F4848B}"/>
              </a:ext>
            </a:extLst>
          </p:cNvPr>
          <p:cNvSpPr>
            <a:spLocks noGrp="1"/>
          </p:cNvSpPr>
          <p:nvPr>
            <p:ph type="dt" sz="half" idx="10"/>
          </p:nvPr>
        </p:nvSpPr>
        <p:spPr/>
        <p:txBody>
          <a:bodyPr/>
          <a:lstStyle/>
          <a:p>
            <a:fld id="{0C720347-78F2-4298-B3AB-3D7949DACFD9}" type="datetime1">
              <a:rPr lang="it-IT" smtClean="0"/>
              <a:t>08/11/2023</a:t>
            </a:fld>
            <a:endParaRPr lang="it-IT"/>
          </a:p>
        </p:txBody>
      </p:sp>
      <p:sp>
        <p:nvSpPr>
          <p:cNvPr id="4" name="Segnaposto piè di pagina 3">
            <a:extLst>
              <a:ext uri="{FF2B5EF4-FFF2-40B4-BE49-F238E27FC236}">
                <a16:creationId xmlns:a16="http://schemas.microsoft.com/office/drawing/2014/main" id="{3797257F-A598-6849-9BFD-703200829DB5}"/>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6E758220-DDD8-8C43-A807-10B011E1EEB8}"/>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999384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43A64CBE-D559-C048-9E1B-05E2227AE21F}"/>
              </a:ext>
            </a:extLst>
          </p:cNvPr>
          <p:cNvSpPr>
            <a:spLocks noGrp="1"/>
          </p:cNvSpPr>
          <p:nvPr>
            <p:ph type="dt" sz="half" idx="10"/>
          </p:nvPr>
        </p:nvSpPr>
        <p:spPr/>
        <p:txBody>
          <a:bodyPr/>
          <a:lstStyle/>
          <a:p>
            <a:fld id="{AC987ECF-A38F-45BC-8F20-62ED863D8A72}" type="datetime1">
              <a:rPr lang="it-IT" smtClean="0"/>
              <a:t>08/11/2023</a:t>
            </a:fld>
            <a:endParaRPr lang="it-IT"/>
          </a:p>
        </p:txBody>
      </p:sp>
      <p:sp>
        <p:nvSpPr>
          <p:cNvPr id="3" name="Segnaposto piè di pagina 2">
            <a:extLst>
              <a:ext uri="{FF2B5EF4-FFF2-40B4-BE49-F238E27FC236}">
                <a16:creationId xmlns:a16="http://schemas.microsoft.com/office/drawing/2014/main" id="{5E754A82-E9E5-F845-B97A-F886121987D6}"/>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1A5E58B7-DF05-224D-808A-063594B52F50}"/>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4120361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94D8702-DFD9-8A4E-902D-5ED36B943BA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256CAFDF-B3EC-2146-AF26-4B86AE7083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1D080A04-A0EE-A347-86A1-3D91B23D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82438C40-1FD8-164E-8692-BF7C2BD53E77}"/>
              </a:ext>
            </a:extLst>
          </p:cNvPr>
          <p:cNvSpPr>
            <a:spLocks noGrp="1"/>
          </p:cNvSpPr>
          <p:nvPr>
            <p:ph type="dt" sz="half" idx="10"/>
          </p:nvPr>
        </p:nvSpPr>
        <p:spPr/>
        <p:txBody>
          <a:bodyPr/>
          <a:lstStyle/>
          <a:p>
            <a:fld id="{6C33C59A-9AFB-4E6C-962B-95E416F269FE}" type="datetime1">
              <a:rPr lang="it-IT" smtClean="0"/>
              <a:t>08/11/2023</a:t>
            </a:fld>
            <a:endParaRPr lang="it-IT"/>
          </a:p>
        </p:txBody>
      </p:sp>
      <p:sp>
        <p:nvSpPr>
          <p:cNvPr id="6" name="Segnaposto piè di pagina 5">
            <a:extLst>
              <a:ext uri="{FF2B5EF4-FFF2-40B4-BE49-F238E27FC236}">
                <a16:creationId xmlns:a16="http://schemas.microsoft.com/office/drawing/2014/main" id="{B28A25C2-65FB-EE48-9E06-CB49FDDB43E7}"/>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3D72AFC-055E-5F46-BD17-69E5C60044D7}"/>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768150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2442B7-36DD-5444-B238-62A17EA9E86A}"/>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589A3A06-ADF7-C143-B942-6396F1A2CD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5461BF1B-EC00-6046-95A8-86D65B9A35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15248D6C-1D32-B945-B45B-59F61FB1FC69}"/>
              </a:ext>
            </a:extLst>
          </p:cNvPr>
          <p:cNvSpPr>
            <a:spLocks noGrp="1"/>
          </p:cNvSpPr>
          <p:nvPr>
            <p:ph type="dt" sz="half" idx="10"/>
          </p:nvPr>
        </p:nvSpPr>
        <p:spPr/>
        <p:txBody>
          <a:bodyPr/>
          <a:lstStyle/>
          <a:p>
            <a:fld id="{85098C0E-C9DF-4311-AA63-4060B68D0D39}" type="datetime1">
              <a:rPr lang="it-IT" smtClean="0"/>
              <a:t>08/11/2023</a:t>
            </a:fld>
            <a:endParaRPr lang="it-IT"/>
          </a:p>
        </p:txBody>
      </p:sp>
      <p:sp>
        <p:nvSpPr>
          <p:cNvPr id="6" name="Segnaposto piè di pagina 5">
            <a:extLst>
              <a:ext uri="{FF2B5EF4-FFF2-40B4-BE49-F238E27FC236}">
                <a16:creationId xmlns:a16="http://schemas.microsoft.com/office/drawing/2014/main" id="{B90D813B-43C8-A74E-A9DA-2B7E70C90AD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4C593E42-B507-CC45-A85B-03947D4BBCEA}"/>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771103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22CFC1F-0F3E-FA47-8202-AF21916415B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647B86A-43BA-EB42-8ADE-1AC90441E3FE}"/>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4AD2440-EEBC-3C44-BD1C-CDCBA20167AD}"/>
              </a:ext>
            </a:extLst>
          </p:cNvPr>
          <p:cNvSpPr>
            <a:spLocks noGrp="1"/>
          </p:cNvSpPr>
          <p:nvPr>
            <p:ph type="dt" sz="half" idx="10"/>
          </p:nvPr>
        </p:nvSpPr>
        <p:spPr/>
        <p:txBody>
          <a:bodyPr/>
          <a:lstStyle/>
          <a:p>
            <a:fld id="{2263F236-E35D-49F3-9794-C61646B9119D}" type="datetime1">
              <a:rPr lang="it-IT" smtClean="0"/>
              <a:t>08/11/2023</a:t>
            </a:fld>
            <a:endParaRPr lang="it-IT"/>
          </a:p>
        </p:txBody>
      </p:sp>
      <p:sp>
        <p:nvSpPr>
          <p:cNvPr id="5" name="Segnaposto piè di pagina 4">
            <a:extLst>
              <a:ext uri="{FF2B5EF4-FFF2-40B4-BE49-F238E27FC236}">
                <a16:creationId xmlns:a16="http://schemas.microsoft.com/office/drawing/2014/main" id="{5F4753A3-9F30-C84A-B511-4BEB140B1736}"/>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FAA9A8F8-5784-6B4A-8D26-C3F940EB3359}"/>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2147478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32436A3A-B702-6A42-9ABE-9DA951FFAA35}"/>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CFE13AEA-D117-9643-99FA-075C2BCEF796}"/>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DC86ED87-2FA8-D047-B624-81C8945D5667}"/>
              </a:ext>
            </a:extLst>
          </p:cNvPr>
          <p:cNvSpPr>
            <a:spLocks noGrp="1"/>
          </p:cNvSpPr>
          <p:nvPr>
            <p:ph type="dt" sz="half" idx="10"/>
          </p:nvPr>
        </p:nvSpPr>
        <p:spPr/>
        <p:txBody>
          <a:bodyPr/>
          <a:lstStyle/>
          <a:p>
            <a:fld id="{285E4D1E-8A8B-43DF-A814-FFBC1278F172}" type="datetime1">
              <a:rPr lang="it-IT" smtClean="0"/>
              <a:t>08/11/2023</a:t>
            </a:fld>
            <a:endParaRPr lang="it-IT"/>
          </a:p>
        </p:txBody>
      </p:sp>
      <p:sp>
        <p:nvSpPr>
          <p:cNvPr id="5" name="Segnaposto piè di pagina 4">
            <a:extLst>
              <a:ext uri="{FF2B5EF4-FFF2-40B4-BE49-F238E27FC236}">
                <a16:creationId xmlns:a16="http://schemas.microsoft.com/office/drawing/2014/main" id="{A6AF115D-0305-0F45-9774-C9D8A95E18F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482C1DE-FC27-B249-A239-A735BC7F4CC0}"/>
              </a:ext>
            </a:extLst>
          </p:cNvPr>
          <p:cNvSpPr>
            <a:spLocks noGrp="1"/>
          </p:cNvSpPr>
          <p:nvPr>
            <p:ph type="sldNum" sz="quarter" idx="12"/>
          </p:nvPr>
        </p:nvSpPr>
        <p:spPr/>
        <p:txBody>
          <a:bodyPr/>
          <a:lstStyle/>
          <a:p>
            <a:fld id="{34EB8E09-5DB4-AD42-A0B2-E72A71321EE0}" type="slidenum">
              <a:rPr lang="it-IT" smtClean="0"/>
              <a:t>‹N›</a:t>
            </a:fld>
            <a:endParaRPr lang="it-IT"/>
          </a:p>
        </p:txBody>
      </p:sp>
    </p:spTree>
    <p:extLst>
      <p:ext uri="{BB962C8B-B14F-4D97-AF65-F5344CB8AC3E}">
        <p14:creationId xmlns:p14="http://schemas.microsoft.com/office/powerpoint/2010/main" val="1097617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356CA97D-3CE9-AC41-B794-8A2548FA5C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5E99F3F3-EF76-EC44-9992-599BC0A676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110F599-6229-EA46-978D-DC77D75C14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522DAD-D623-420E-863C-607FE5B2BEDF}" type="datetime1">
              <a:rPr lang="it-IT" smtClean="0"/>
              <a:t>08/11/2023</a:t>
            </a:fld>
            <a:endParaRPr lang="it-IT"/>
          </a:p>
        </p:txBody>
      </p:sp>
      <p:sp>
        <p:nvSpPr>
          <p:cNvPr id="5" name="Segnaposto piè di pagina 4">
            <a:extLst>
              <a:ext uri="{FF2B5EF4-FFF2-40B4-BE49-F238E27FC236}">
                <a16:creationId xmlns:a16="http://schemas.microsoft.com/office/drawing/2014/main" id="{CDCB2C17-06AA-7A41-A4D3-F899C9389E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20357445-1AE5-F145-9A45-05E76E8A5D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EB8E09-5DB4-AD42-A0B2-E72A71321EE0}" type="slidenum">
              <a:rPr lang="it-IT" smtClean="0"/>
              <a:t>‹N›</a:t>
            </a:fld>
            <a:endParaRPr lang="it-IT"/>
          </a:p>
        </p:txBody>
      </p:sp>
    </p:spTree>
    <p:extLst>
      <p:ext uri="{BB962C8B-B14F-4D97-AF65-F5344CB8AC3E}">
        <p14:creationId xmlns:p14="http://schemas.microsoft.com/office/powerpoint/2010/main" val="717260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5" name="Connettore 1 4">
            <a:extLst>
              <a:ext uri="{FF2B5EF4-FFF2-40B4-BE49-F238E27FC236}">
                <a16:creationId xmlns:a16="http://schemas.microsoft.com/office/drawing/2014/main" id="{CB4C0094-8FB3-E343-A370-7936F976404B}"/>
              </a:ext>
            </a:extLst>
          </p:cNvPr>
          <p:cNvCxnSpPr/>
          <p:nvPr/>
        </p:nvCxnSpPr>
        <p:spPr>
          <a:xfrm>
            <a:off x="4954988" y="1778000"/>
            <a:ext cx="0" cy="5080000"/>
          </a:xfrm>
          <a:prstGeom prst="line">
            <a:avLst/>
          </a:prstGeom>
          <a:ln w="0">
            <a:solidFill>
              <a:srgbClr val="E89301"/>
            </a:solidFill>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124B03C5-315A-9C40-AE18-ACD1B818E96A}"/>
              </a:ext>
            </a:extLst>
          </p:cNvPr>
          <p:cNvSpPr txBox="1"/>
          <p:nvPr/>
        </p:nvSpPr>
        <p:spPr>
          <a:xfrm>
            <a:off x="5587999" y="1339088"/>
            <a:ext cx="5943597" cy="3416320"/>
          </a:xfrm>
          <a:prstGeom prst="rect">
            <a:avLst/>
          </a:prstGeom>
          <a:noFill/>
        </p:spPr>
        <p:txBody>
          <a:bodyPr wrap="square" rtlCol="0">
            <a:spAutoFit/>
          </a:bodyPr>
          <a:lstStyle/>
          <a:p>
            <a:pPr algn="ctr"/>
            <a:endPar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endParaRPr>
          </a:p>
          <a:p>
            <a:pPr algn="ctr"/>
            <a:endPar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endParaRPr>
          </a:p>
          <a:p>
            <a:pPr algn="ctr"/>
            <a:endPar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endParaRPr>
          </a:p>
          <a:p>
            <a:pPr algn="ctr"/>
            <a:r>
              <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rPr>
              <a:t>Giurisprudenza: e poi?</a:t>
            </a:r>
          </a:p>
          <a:p>
            <a:pPr algn="ctr"/>
            <a:r>
              <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rPr>
              <a:t>Orientamento in uscita</a:t>
            </a:r>
          </a:p>
          <a:p>
            <a:endParaRPr lang="it-IT" sz="3600" b="1" dirty="0">
              <a:solidFill>
                <a:schemeClr val="tx1">
                  <a:lumMod val="75000"/>
                  <a:lumOff val="25000"/>
                </a:schemeClr>
              </a:solidFill>
              <a:effectLst>
                <a:outerShdw blurRad="38100" dist="38100" dir="2700000" algn="tl">
                  <a:srgbClr val="000000">
                    <a:alpha val="43137"/>
                  </a:srgbClr>
                </a:outerShdw>
              </a:effectLst>
              <a:latin typeface="Candara Light" panose="020E0502030303020204" pitchFamily="34" charset="0"/>
            </a:endParaRPr>
          </a:p>
        </p:txBody>
      </p:sp>
      <p:sp>
        <p:nvSpPr>
          <p:cNvPr id="2" name="Segnaposto piè di pagina 1">
            <a:extLst>
              <a:ext uri="{FF2B5EF4-FFF2-40B4-BE49-F238E27FC236}">
                <a16:creationId xmlns:a16="http://schemas.microsoft.com/office/drawing/2014/main" id="{85A4D693-4DA0-4C70-8621-B4D668207B07}"/>
              </a:ext>
            </a:extLst>
          </p:cNvPr>
          <p:cNvSpPr>
            <a:spLocks noGrp="1"/>
          </p:cNvSpPr>
          <p:nvPr>
            <p:ph type="ftr" sz="quarter" idx="11"/>
          </p:nvPr>
        </p:nvSpPr>
        <p:spPr/>
        <p:txBody>
          <a:bodyPr/>
          <a:lstStyle/>
          <a:p>
            <a:r>
              <a:rPr lang="it-IT" dirty="0"/>
              <a:t>1</a:t>
            </a:r>
          </a:p>
        </p:txBody>
      </p:sp>
    </p:spTree>
    <p:extLst>
      <p:ext uri="{BB962C8B-B14F-4D97-AF65-F5344CB8AC3E}">
        <p14:creationId xmlns:p14="http://schemas.microsoft.com/office/powerpoint/2010/main" val="451582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CEB420C4-D7F4-42B9-B42A-ABC30015C352}"/>
              </a:ext>
            </a:extLst>
          </p:cNvPr>
          <p:cNvSpPr>
            <a:spLocks noGrp="1"/>
          </p:cNvSpPr>
          <p:nvPr>
            <p:ph type="ftr" sz="quarter" idx="11"/>
          </p:nvPr>
        </p:nvSpPr>
        <p:spPr/>
        <p:txBody>
          <a:bodyPr/>
          <a:lstStyle/>
          <a:p>
            <a:r>
              <a:rPr lang="it-IT" dirty="0"/>
              <a:t>2</a:t>
            </a:r>
          </a:p>
        </p:txBody>
      </p:sp>
      <p:sp>
        <p:nvSpPr>
          <p:cNvPr id="4" name="CasellaDiTesto 3">
            <a:extLst>
              <a:ext uri="{FF2B5EF4-FFF2-40B4-BE49-F238E27FC236}">
                <a16:creationId xmlns:a16="http://schemas.microsoft.com/office/drawing/2014/main" id="{D71641FC-809E-45F5-BECD-60840E1A8DA6}"/>
              </a:ext>
            </a:extLst>
          </p:cNvPr>
          <p:cNvSpPr txBox="1"/>
          <p:nvPr/>
        </p:nvSpPr>
        <p:spPr>
          <a:xfrm>
            <a:off x="426563" y="537328"/>
            <a:ext cx="10991654" cy="5539978"/>
          </a:xfrm>
          <a:prstGeom prst="rect">
            <a:avLst/>
          </a:prstGeom>
          <a:noFill/>
        </p:spPr>
        <p:txBody>
          <a:bodyPr wrap="square" rtlCol="0">
            <a:spAutoFit/>
          </a:bodyPr>
          <a:lstStyle/>
          <a:p>
            <a:pPr algn="ctr"/>
            <a:r>
              <a:rPr lang="it-IT" sz="2000" b="1" dirty="0">
                <a:cs typeface="Times New Roman" panose="02020603050405020304" pitchFamily="18" charset="0"/>
              </a:rPr>
              <a:t>Come si accede alla professione forense?</a:t>
            </a:r>
          </a:p>
          <a:p>
            <a:pPr algn="just"/>
            <a:r>
              <a:rPr lang="it-IT" sz="2000" dirty="0">
                <a:cs typeface="Times New Roman" panose="02020603050405020304" pitchFamily="18" charset="0"/>
              </a:rPr>
              <a:t>Per l’accesso alla professione forense e quindi per ottenere l’abilitazione come Avvocato, con l’iscrizione eventualmente al relativo albo, è previsto che il laureato in giurisprudenza effettui un periodo di formazione teorico – pratica e poi il superamento di un esame di Stato che come vedremo, ha subito un mutamento delle modalità di espletamento a seguito del periodo di pandemia e che da molti anni è oggetto di discussione.</a:t>
            </a:r>
          </a:p>
          <a:p>
            <a:pPr algn="just"/>
            <a:endParaRPr lang="it-IT" sz="2000" dirty="0">
              <a:cs typeface="Times New Roman" panose="02020603050405020304" pitchFamily="18" charset="0"/>
            </a:endParaRPr>
          </a:p>
          <a:p>
            <a:pPr algn="just"/>
            <a:r>
              <a:rPr lang="it-IT" sz="2000" dirty="0">
                <a:cs typeface="Times New Roman" panose="02020603050405020304" pitchFamily="18" charset="0"/>
              </a:rPr>
              <a:t>A. </a:t>
            </a:r>
            <a:r>
              <a:rPr lang="it-IT" sz="2000" b="1" u="sng" dirty="0">
                <a:cs typeface="Times New Roman" panose="02020603050405020304" pitchFamily="18" charset="0"/>
              </a:rPr>
              <a:t>Svolgimento di un periodo di addestramento teorico – pratico.</a:t>
            </a:r>
          </a:p>
          <a:p>
            <a:pPr algn="just"/>
            <a:endParaRPr lang="it-IT" sz="2000" b="1" dirty="0">
              <a:cs typeface="Times New Roman" panose="02020603050405020304" pitchFamily="18" charset="0"/>
            </a:endParaRPr>
          </a:p>
          <a:p>
            <a:pPr marL="457200" indent="-457200" algn="just">
              <a:buFont typeface="Arial" panose="020B0604020202020204" pitchFamily="34" charset="0"/>
              <a:buChar char="•"/>
            </a:pPr>
            <a:r>
              <a:rPr lang="it-IT" sz="2000" b="1" dirty="0">
                <a:cs typeface="Times New Roman" panose="02020603050405020304" pitchFamily="18" charset="0"/>
              </a:rPr>
              <a:t>Il tirocinio professionale.</a:t>
            </a:r>
          </a:p>
          <a:p>
            <a:pPr marL="457200" indent="-457200" algn="just">
              <a:buFont typeface="Arial" panose="020B0604020202020204" pitchFamily="34" charset="0"/>
              <a:buChar char="•"/>
            </a:pPr>
            <a:r>
              <a:rPr lang="it-IT" sz="2000" b="1" dirty="0">
                <a:cs typeface="Times New Roman" panose="02020603050405020304" pitchFamily="18" charset="0"/>
              </a:rPr>
              <a:t>Le scuole di specializzazione</a:t>
            </a:r>
          </a:p>
          <a:p>
            <a:pPr marL="457200" indent="-457200" algn="just">
              <a:buFont typeface="Arial" panose="020B0604020202020204" pitchFamily="34" charset="0"/>
              <a:buChar char="•"/>
            </a:pPr>
            <a:r>
              <a:rPr lang="it-IT" sz="2000" b="1" dirty="0">
                <a:cs typeface="Times New Roman" panose="02020603050405020304" pitchFamily="18" charset="0"/>
              </a:rPr>
              <a:t>Il tirocinio formativo presso gli uffici giudiziari</a:t>
            </a:r>
          </a:p>
          <a:p>
            <a:pPr marL="457200" indent="-457200" algn="just">
              <a:buFont typeface="Arial" panose="020B0604020202020204" pitchFamily="34" charset="0"/>
              <a:buChar char="•"/>
            </a:pPr>
            <a:r>
              <a:rPr lang="it-IT" sz="2000" b="1" dirty="0">
                <a:cs typeface="Times New Roman" panose="02020603050405020304" pitchFamily="18" charset="0"/>
              </a:rPr>
              <a:t>L’attività di praticantato presso gli uffici giudiziari</a:t>
            </a:r>
          </a:p>
          <a:p>
            <a:pPr algn="just"/>
            <a:endParaRPr lang="it-IT" sz="2000" b="1" dirty="0">
              <a:cs typeface="Times New Roman" panose="02020603050405020304" pitchFamily="18" charset="0"/>
            </a:endParaRPr>
          </a:p>
          <a:p>
            <a:pPr algn="just"/>
            <a:r>
              <a:rPr lang="it-IT" sz="2000" dirty="0">
                <a:cs typeface="Times New Roman" panose="02020603050405020304" pitchFamily="18" charset="0"/>
              </a:rPr>
              <a:t>B. </a:t>
            </a:r>
            <a:r>
              <a:rPr lang="it-IT" sz="2000" b="1" u="sng" dirty="0">
                <a:cs typeface="Times New Roman" panose="02020603050405020304" pitchFamily="18" charset="0"/>
              </a:rPr>
              <a:t>Esame di Stato</a:t>
            </a:r>
            <a:endParaRPr lang="it-IT" b="1" u="sng" dirty="0"/>
          </a:p>
          <a:p>
            <a:pPr algn="ctr"/>
            <a:endParaRPr lang="it-IT" b="1" dirty="0"/>
          </a:p>
          <a:p>
            <a:pPr algn="ctr"/>
            <a:endParaRPr lang="it-IT" b="1" dirty="0"/>
          </a:p>
          <a:p>
            <a:pPr algn="ctr"/>
            <a:endParaRPr lang="it-IT" b="1" dirty="0"/>
          </a:p>
        </p:txBody>
      </p:sp>
    </p:spTree>
    <p:extLst>
      <p:ext uri="{BB962C8B-B14F-4D97-AF65-F5344CB8AC3E}">
        <p14:creationId xmlns:p14="http://schemas.microsoft.com/office/powerpoint/2010/main" val="3068157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422A83B7-3049-0F45-9845-D4951501FED0}"/>
              </a:ext>
            </a:extLst>
          </p:cNvPr>
          <p:cNvSpPr txBox="1"/>
          <p:nvPr/>
        </p:nvSpPr>
        <p:spPr>
          <a:xfrm>
            <a:off x="237743" y="258901"/>
            <a:ext cx="11739991" cy="646331"/>
          </a:xfrm>
          <a:prstGeom prst="rect">
            <a:avLst/>
          </a:prstGeom>
          <a:noFill/>
        </p:spPr>
        <p:txBody>
          <a:bodyPr wrap="square" rtlCol="0">
            <a:spAutoFit/>
          </a:bodyPr>
          <a:lstStyle/>
          <a:p>
            <a:pPr algn="just"/>
            <a:endParaRPr lang="it-IT" b="1" dirty="0"/>
          </a:p>
          <a:p>
            <a:pPr algn="just"/>
            <a:endParaRPr lang="it-IT" b="1" dirty="0">
              <a:latin typeface="Candara Light" panose="020E0502030303020204" pitchFamily="34" charset="0"/>
            </a:endParaRPr>
          </a:p>
        </p:txBody>
      </p:sp>
      <p:sp>
        <p:nvSpPr>
          <p:cNvPr id="2" name="Segnaposto piè di pagina 1">
            <a:extLst>
              <a:ext uri="{FF2B5EF4-FFF2-40B4-BE49-F238E27FC236}">
                <a16:creationId xmlns:a16="http://schemas.microsoft.com/office/drawing/2014/main" id="{D55BEA6F-7A48-48B6-9B9E-FDD89EAD542F}"/>
              </a:ext>
            </a:extLst>
          </p:cNvPr>
          <p:cNvSpPr>
            <a:spLocks noGrp="1"/>
          </p:cNvSpPr>
          <p:nvPr>
            <p:ph type="ftr" sz="quarter" idx="11"/>
          </p:nvPr>
        </p:nvSpPr>
        <p:spPr/>
        <p:txBody>
          <a:bodyPr/>
          <a:lstStyle/>
          <a:p>
            <a:r>
              <a:rPr lang="it-IT" dirty="0"/>
              <a:t>3</a:t>
            </a:r>
          </a:p>
        </p:txBody>
      </p:sp>
      <p:sp>
        <p:nvSpPr>
          <p:cNvPr id="3" name="CasellaDiTesto 2">
            <a:extLst>
              <a:ext uri="{FF2B5EF4-FFF2-40B4-BE49-F238E27FC236}">
                <a16:creationId xmlns:a16="http://schemas.microsoft.com/office/drawing/2014/main" id="{CFBD577B-AA19-436D-9790-D2BD6E398573}"/>
              </a:ext>
            </a:extLst>
          </p:cNvPr>
          <p:cNvSpPr txBox="1"/>
          <p:nvPr/>
        </p:nvSpPr>
        <p:spPr>
          <a:xfrm>
            <a:off x="669303" y="258901"/>
            <a:ext cx="11001081" cy="6186309"/>
          </a:xfrm>
          <a:prstGeom prst="rect">
            <a:avLst/>
          </a:prstGeom>
          <a:noFill/>
        </p:spPr>
        <p:txBody>
          <a:bodyPr wrap="square" rtlCol="0">
            <a:spAutoFit/>
          </a:bodyPr>
          <a:lstStyle/>
          <a:p>
            <a:pPr algn="ctr"/>
            <a:r>
              <a:rPr lang="it-IT" b="1" dirty="0"/>
              <a:t>Il tirocinio professionale (art. 41 L. 247/2012).</a:t>
            </a:r>
          </a:p>
          <a:p>
            <a:r>
              <a:rPr lang="it-IT" dirty="0"/>
              <a:t>Il tirocinio per l’accesso alla professione forense consiste </a:t>
            </a:r>
            <a:r>
              <a:rPr lang="it-IT" b="1" dirty="0"/>
              <a:t>nell’addestramento teorico-pratico del praticante </a:t>
            </a:r>
            <a:r>
              <a:rPr lang="it-IT" dirty="0"/>
              <a:t>avvocato finalizzato a fargli conseguire le capacità necessarie per l’esercizio della professione di avvocato e per la gestione di uno studio legale nonché a fargli </a:t>
            </a:r>
            <a:r>
              <a:rPr lang="it-IT" b="1" dirty="0"/>
              <a:t>apprendere e rispettare i principi etici e le regole deontologiche. </a:t>
            </a:r>
          </a:p>
          <a:p>
            <a:r>
              <a:rPr lang="it-IT" dirty="0">
                <a:effectLst>
                  <a:outerShdw blurRad="38100" dist="38100" dir="2700000" algn="tl">
                    <a:srgbClr val="000000">
                      <a:alpha val="43137"/>
                    </a:srgbClr>
                  </a:outerShdw>
                </a:effectLst>
              </a:rPr>
              <a:t>Condizione per lo svolgimento del tirocinio professionale è l’iscrizione presso il registro dei praticanti avvocati tenuti da ogni consiglio dell’ordine.</a:t>
            </a:r>
          </a:p>
          <a:p>
            <a:r>
              <a:rPr lang="it-IT" b="1" dirty="0"/>
              <a:t>Il tirocinio può essere svolto contestualmente ad una attività di lavoro subordinato pubblico e privato</a:t>
            </a:r>
            <a:r>
              <a:rPr lang="it-IT" dirty="0"/>
              <a:t>, purché con </a:t>
            </a:r>
            <a:r>
              <a:rPr lang="it-IT" b="1" dirty="0"/>
              <a:t>modalità ed orari idonei a consentirne l’effettivo e puntuale svolgimento</a:t>
            </a:r>
            <a:r>
              <a:rPr lang="it-IT" dirty="0"/>
              <a:t> e in </a:t>
            </a:r>
            <a:r>
              <a:rPr lang="it-IT" b="1" dirty="0"/>
              <a:t>assenza di specifiche ragioni di conflitto di interesse. </a:t>
            </a:r>
          </a:p>
          <a:p>
            <a:r>
              <a:rPr lang="it-IT" dirty="0"/>
              <a:t>Il tirocinio deve essere </a:t>
            </a:r>
            <a:r>
              <a:rPr lang="it-IT" b="1" dirty="0">
                <a:effectLst>
                  <a:outerShdw blurRad="38100" dist="38100" dir="2700000" algn="tl">
                    <a:srgbClr val="000000">
                      <a:alpha val="43137"/>
                    </a:srgbClr>
                  </a:outerShdw>
                </a:effectLst>
              </a:rPr>
              <a:t>svolto in forma continuativa per 18 mesi</a:t>
            </a:r>
            <a:r>
              <a:rPr lang="it-IT" dirty="0"/>
              <a:t>. La sua interruzione per oltre sei mesi senza alcun giustificato motivo comporta la cancellazione dal registro dei praticanti, salva la facoltà di chiedere nuovamente l’iscrizione nel registro, che può essere deliberata previa nuova verifica da parte del Consiglio dell’Ordine della sussistenza dei requisiti stabiliti dalla legge. </a:t>
            </a:r>
          </a:p>
          <a:p>
            <a:r>
              <a:rPr lang="it-IT" b="1" dirty="0">
                <a:effectLst>
                  <a:outerShdw blurRad="38100" dist="38100" dir="2700000" algn="tl">
                    <a:srgbClr val="000000">
                      <a:alpha val="43137"/>
                    </a:srgbClr>
                  </a:outerShdw>
                </a:effectLst>
              </a:rPr>
              <a:t>Il tirocinio può essere svolto: </a:t>
            </a:r>
          </a:p>
          <a:p>
            <a:pPr marL="285750" indent="-285750">
              <a:buFontTx/>
              <a:buChar char="-"/>
            </a:pPr>
            <a:r>
              <a:rPr lang="it-IT" b="1" dirty="0"/>
              <a:t>presso un avvocato </a:t>
            </a:r>
            <a:r>
              <a:rPr lang="it-IT" dirty="0"/>
              <a:t>con anzianità di </a:t>
            </a:r>
            <a:r>
              <a:rPr lang="it-IT" b="1" dirty="0"/>
              <a:t>iscrizione all’albo </a:t>
            </a:r>
            <a:r>
              <a:rPr lang="it-IT" dirty="0"/>
              <a:t>di almeno </a:t>
            </a:r>
            <a:r>
              <a:rPr lang="it-IT" b="1" dirty="0"/>
              <a:t>5 anni</a:t>
            </a:r>
            <a:r>
              <a:rPr lang="it-IT" dirty="0"/>
              <a:t>; </a:t>
            </a:r>
          </a:p>
          <a:p>
            <a:pPr marL="285750" indent="-285750">
              <a:buFontTx/>
              <a:buChar char="-"/>
            </a:pPr>
            <a:r>
              <a:rPr lang="it-IT" dirty="0"/>
              <a:t>presso </a:t>
            </a:r>
            <a:r>
              <a:rPr lang="it-IT" b="1" dirty="0"/>
              <a:t>l’Avvocatura dello Stato</a:t>
            </a:r>
            <a:r>
              <a:rPr lang="it-IT" dirty="0"/>
              <a:t>, presso l’ufficio legale di un ente pubblico o presso un ufficio giudiziario per un minimo di 6 e fino ad un </a:t>
            </a:r>
            <a:r>
              <a:rPr lang="it-IT" b="1" dirty="0"/>
              <a:t>massimo di 12 mesi</a:t>
            </a:r>
            <a:r>
              <a:rPr lang="it-IT" dirty="0"/>
              <a:t>; </a:t>
            </a:r>
          </a:p>
          <a:p>
            <a:pPr marL="285750" indent="-285750">
              <a:buFontTx/>
              <a:buChar char="-"/>
            </a:pPr>
            <a:r>
              <a:rPr lang="it-IT" dirty="0"/>
              <a:t>per non più di sei mesi </a:t>
            </a:r>
            <a:r>
              <a:rPr lang="it-IT" b="1" dirty="0"/>
              <a:t>in un altro Paese dell’Unione europea </a:t>
            </a:r>
            <a:r>
              <a:rPr lang="it-IT" dirty="0"/>
              <a:t>presso professionisti legali, con titolo equivalente a quello di avvocato, abilitati all’esercizio della professione; </a:t>
            </a:r>
          </a:p>
          <a:p>
            <a:pPr marL="285750" indent="-285750">
              <a:buFontTx/>
              <a:buChar char="-"/>
            </a:pPr>
            <a:r>
              <a:rPr lang="it-IT" dirty="0"/>
              <a:t>per non più di </a:t>
            </a:r>
            <a:r>
              <a:rPr lang="it-IT" b="1" dirty="0"/>
              <a:t>sei mesi in concomitanza con il corso di studio per il conseguimento della laurea </a:t>
            </a:r>
            <a:r>
              <a:rPr lang="it-IT" dirty="0"/>
              <a:t>dagli studenti regolarmente iscritti all’ultimo anno. </a:t>
            </a:r>
          </a:p>
          <a:p>
            <a:endParaRPr lang="it-IT" dirty="0"/>
          </a:p>
        </p:txBody>
      </p:sp>
    </p:spTree>
    <p:extLst>
      <p:ext uri="{BB962C8B-B14F-4D97-AF65-F5344CB8AC3E}">
        <p14:creationId xmlns:p14="http://schemas.microsoft.com/office/powerpoint/2010/main" val="2220048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4</a:t>
            </a:r>
          </a:p>
        </p:txBody>
      </p:sp>
      <p:sp>
        <p:nvSpPr>
          <p:cNvPr id="4" name="CasellaDiTesto 3">
            <a:extLst>
              <a:ext uri="{FF2B5EF4-FFF2-40B4-BE49-F238E27FC236}">
                <a16:creationId xmlns:a16="http://schemas.microsoft.com/office/drawing/2014/main" id="{5D4EEDBC-8FDB-4598-A494-F6736D3D824B}"/>
              </a:ext>
            </a:extLst>
          </p:cNvPr>
          <p:cNvSpPr txBox="1"/>
          <p:nvPr/>
        </p:nvSpPr>
        <p:spPr>
          <a:xfrm>
            <a:off x="487017" y="499621"/>
            <a:ext cx="11239927" cy="5632311"/>
          </a:xfrm>
          <a:prstGeom prst="rect">
            <a:avLst/>
          </a:prstGeom>
          <a:noFill/>
        </p:spPr>
        <p:txBody>
          <a:bodyPr wrap="square" rtlCol="0">
            <a:spAutoFit/>
          </a:bodyPr>
          <a:lstStyle/>
          <a:p>
            <a:pPr algn="just"/>
            <a:r>
              <a:rPr lang="it-IT" b="1" dirty="0"/>
              <a:t>L’anticipazione del tirocinio ai sei mesi precedenti la laurea è una soluzione adottata anche dal notariato </a:t>
            </a:r>
            <a:r>
              <a:rPr lang="it-IT" dirty="0"/>
              <a:t>e consente di abbreviare il periodo formativo integrandosi con gli studi universitari. </a:t>
            </a:r>
          </a:p>
          <a:p>
            <a:pPr algn="just"/>
            <a:endParaRPr lang="it-IT" dirty="0"/>
          </a:p>
          <a:p>
            <a:pPr algn="just"/>
            <a:r>
              <a:rPr lang="it-IT" dirty="0"/>
              <a:t>Il tirocinio può essere svolto anche presso due avvocati contemporaneamente, qualora il carico di lavoro di uno di essi non sia tale da consentire al praticante una sufficiente offerta formativa. </a:t>
            </a:r>
          </a:p>
          <a:p>
            <a:pPr algn="just"/>
            <a:r>
              <a:rPr lang="it-IT" dirty="0"/>
              <a:t>L’avvocato non può avere </a:t>
            </a:r>
            <a:r>
              <a:rPr lang="it-IT" b="1" dirty="0"/>
              <a:t>più di tre praticanti </a:t>
            </a:r>
            <a:r>
              <a:rPr lang="it-IT" dirty="0"/>
              <a:t>contemporaneamente, salva l’autorizzazione rilasciata dal competente consiglio dell’ordine previa valutazione dell’attività professionale del richiedente e dell’organizzazione del suo studio. </a:t>
            </a:r>
          </a:p>
          <a:p>
            <a:pPr algn="just"/>
            <a:endParaRPr lang="it-IT" dirty="0"/>
          </a:p>
          <a:p>
            <a:pPr algn="just"/>
            <a:r>
              <a:rPr lang="it-IT" b="1" dirty="0"/>
              <a:t>Art. 43 L. 247/2012 – Corsi di formazione per l’accesso alla professione di avvocato: </a:t>
            </a:r>
            <a:r>
              <a:rPr lang="it-IT" dirty="0"/>
              <a:t>«</a:t>
            </a:r>
            <a:r>
              <a:rPr lang="it-IT" i="1" dirty="0" err="1"/>
              <a:t>ll</a:t>
            </a:r>
            <a:r>
              <a:rPr lang="it-IT" i="1" dirty="0"/>
              <a:t> tirocinio, oltre che nella pratica svolta presso uno studio professionale, consiste altresì </a:t>
            </a:r>
            <a:r>
              <a:rPr lang="it-IT" b="1" i="1" dirty="0"/>
              <a:t>nella frequenza obbligatoria e con profitto, per un periodo non inferiore a diciotto mesi</a:t>
            </a:r>
            <a:r>
              <a:rPr lang="it-IT" i="1" dirty="0"/>
              <a:t>, di corsi di formazione di indirizzo professionale tenuti da </a:t>
            </a:r>
            <a:r>
              <a:rPr lang="it-IT" b="1" i="1" dirty="0"/>
              <a:t>ordini e associazioni forensi, nonché dagli altri soggetti previsti dalla legge»</a:t>
            </a:r>
            <a:r>
              <a:rPr lang="it-IT" b="1" dirty="0"/>
              <a:t>. </a:t>
            </a:r>
          </a:p>
          <a:p>
            <a:pPr algn="just"/>
            <a:endParaRPr lang="it-IT" dirty="0"/>
          </a:p>
          <a:p>
            <a:pPr algn="just"/>
            <a:r>
              <a:rPr lang="it-IT" dirty="0"/>
              <a:t>Il Consiglio dell’ordine presso il quale è compiuto il periodo di tirocinio rilascia il relativo certificato (art. 45, L. 247/2012). </a:t>
            </a:r>
          </a:p>
          <a:p>
            <a:endParaRPr lang="it-IT" dirty="0"/>
          </a:p>
          <a:p>
            <a:r>
              <a:rPr lang="it-IT" dirty="0"/>
              <a:t>L’art. 6, comma 3, D.L. 22/2020 (c.d. Decreto scuola), </a:t>
            </a:r>
            <a:r>
              <a:rPr lang="it-IT" dirty="0" err="1"/>
              <a:t>conv</a:t>
            </a:r>
            <a:r>
              <a:rPr lang="it-IT" dirty="0"/>
              <a:t>. in L. 41/2020, ha adottato misure emergenziali con riferimento allo svolgimento della pratica forense durante l’epidemia da COVID-19, poiché il prolungato periodo di sospensione delle udienze e dei termini processuali ha reso complesso lo svolgimento del tirocinio professionale per i praticanti avvocati. </a:t>
            </a:r>
          </a:p>
        </p:txBody>
      </p:sp>
    </p:spTree>
    <p:extLst>
      <p:ext uri="{BB962C8B-B14F-4D97-AF65-F5344CB8AC3E}">
        <p14:creationId xmlns:p14="http://schemas.microsoft.com/office/powerpoint/2010/main" val="3193235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5</a:t>
            </a:r>
          </a:p>
        </p:txBody>
      </p:sp>
      <p:sp>
        <p:nvSpPr>
          <p:cNvPr id="4" name="CasellaDiTesto 3">
            <a:extLst>
              <a:ext uri="{FF2B5EF4-FFF2-40B4-BE49-F238E27FC236}">
                <a16:creationId xmlns:a16="http://schemas.microsoft.com/office/drawing/2014/main" id="{5D4EEDBC-8FDB-4598-A494-F6736D3D824B}"/>
              </a:ext>
            </a:extLst>
          </p:cNvPr>
          <p:cNvSpPr txBox="1"/>
          <p:nvPr/>
        </p:nvSpPr>
        <p:spPr>
          <a:xfrm>
            <a:off x="179109" y="273378"/>
            <a:ext cx="11642103" cy="6186309"/>
          </a:xfrm>
          <a:prstGeom prst="rect">
            <a:avLst/>
          </a:prstGeom>
          <a:noFill/>
        </p:spPr>
        <p:txBody>
          <a:bodyPr wrap="square" rtlCol="0">
            <a:spAutoFit/>
          </a:bodyPr>
          <a:lstStyle/>
          <a:p>
            <a:r>
              <a:rPr lang="it-IT" dirty="0"/>
              <a:t>La disciplina del tirocinio nel D.M. 17-3-2016, n. 70.  In attuazione di quanto disposto dall’art. 41, L. 247/2012 il D.M. 70/2016 disciplina nel dettaglio lo svolgimento del tirocinio, le procedure di controllo dei Consigli dell’ordine, le ipotesi di interruzione del tirocinio e i requisiti di validità del periodo di tirocinio eventualmente svolto in un altro Stato dell’Unione europea. </a:t>
            </a:r>
          </a:p>
          <a:p>
            <a:r>
              <a:rPr lang="it-IT" dirty="0"/>
              <a:t>Il tirocinio deve essere svolto nel rispetto delle norme di deontologia professionale e in osservanza dei seguenti criteri: </a:t>
            </a:r>
          </a:p>
          <a:p>
            <a:pPr marL="285750" indent="-285750">
              <a:buFontTx/>
              <a:buChar char="-"/>
            </a:pPr>
            <a:r>
              <a:rPr lang="it-IT" b="1" dirty="0"/>
              <a:t>ASSIDUITA</a:t>
            </a:r>
            <a:r>
              <a:rPr lang="it-IT" dirty="0"/>
              <a:t>’, consistente nella frequentazione continua dello studio del professionista, sotto la supervisione diretta di quest’ultimo. Tale requisito si ritiene rispettato se il praticante è presente presso lo studio o, comunque, opera sotto la diretta supervisione del professionista, per </a:t>
            </a:r>
            <a:r>
              <a:rPr lang="it-IT" b="1" dirty="0"/>
              <a:t>almeno 20 ore settimanali</a:t>
            </a:r>
            <a:r>
              <a:rPr lang="it-IT" dirty="0"/>
              <a:t>; </a:t>
            </a:r>
          </a:p>
          <a:p>
            <a:pPr marL="285750" indent="-285750">
              <a:buFontTx/>
              <a:buChar char="-"/>
            </a:pPr>
            <a:r>
              <a:rPr lang="it-IT" b="1" dirty="0"/>
              <a:t>DILIGENZA,</a:t>
            </a:r>
            <a:r>
              <a:rPr lang="it-IT" dirty="0"/>
              <a:t> intesa come cura attenta e scrupolosa nello svolgimento del tirocinio; </a:t>
            </a:r>
          </a:p>
          <a:p>
            <a:pPr marL="285750" indent="-285750">
              <a:buFontTx/>
              <a:buChar char="-"/>
            </a:pPr>
            <a:r>
              <a:rPr lang="it-IT" b="1" dirty="0"/>
              <a:t>RISERVATEZZA</a:t>
            </a:r>
            <a:r>
              <a:rPr lang="it-IT" dirty="0"/>
              <a:t>, ossia l’adozione di un comportamento corretto volto al mantenimento del massimo riserbo su tutte le notizie e le informazioni acquisite nel corso del tirocinio. </a:t>
            </a:r>
          </a:p>
          <a:p>
            <a:pPr marL="285750" indent="-285750">
              <a:buFontTx/>
              <a:buChar char="-"/>
            </a:pPr>
            <a:endParaRPr lang="it-IT" b="1" dirty="0"/>
          </a:p>
          <a:p>
            <a:pPr algn="just"/>
            <a:r>
              <a:rPr lang="it-IT" b="1" dirty="0"/>
              <a:t>Per non più di 12 mesi l’attività di praticantato </a:t>
            </a:r>
            <a:r>
              <a:rPr lang="it-IT" b="1" dirty="0">
                <a:effectLst>
                  <a:outerShdw blurRad="38100" dist="38100" dir="2700000" algn="tl">
                    <a:srgbClr val="000000">
                      <a:alpha val="43137"/>
                    </a:srgbClr>
                  </a:outerShdw>
                </a:effectLst>
              </a:rPr>
              <a:t>può essere svolta presso gli uffici giudiziari</a:t>
            </a:r>
            <a:r>
              <a:rPr lang="it-IT" dirty="0"/>
              <a:t>, secondo le regole dettate dal D.M. 58/2016. </a:t>
            </a:r>
          </a:p>
          <a:p>
            <a:pPr algn="just"/>
            <a:r>
              <a:rPr lang="it-IT" dirty="0"/>
              <a:t>In virtù di apposite </a:t>
            </a:r>
            <a:r>
              <a:rPr lang="it-IT" b="1" dirty="0"/>
              <a:t>convenzioni stipulate fra il </a:t>
            </a:r>
            <a:r>
              <a:rPr lang="it-IT" b="1" dirty="0" err="1"/>
              <a:t>Cnf</a:t>
            </a:r>
            <a:r>
              <a:rPr lang="it-IT" b="1" dirty="0"/>
              <a:t> e la Conferenza dei presidi delle facoltà di giurisprudenza</a:t>
            </a:r>
            <a:r>
              <a:rPr lang="it-IT" dirty="0"/>
              <a:t>, durante l’ultimo anno dell’Università </a:t>
            </a:r>
            <a:r>
              <a:rPr lang="it-IT" b="1" dirty="0">
                <a:effectLst>
                  <a:outerShdw blurRad="38100" dist="38100" dir="2700000" algn="tl">
                    <a:srgbClr val="000000">
                      <a:alpha val="43137"/>
                    </a:srgbClr>
                  </a:outerShdw>
                </a:effectLst>
              </a:rPr>
              <a:t>può essere svolto un semestre di tirocinio presso uno studio legale</a:t>
            </a:r>
            <a:r>
              <a:rPr lang="it-IT" dirty="0"/>
              <a:t>, secondo modalità idonee a garantire la proficua conclusione degli studi universitari, nonché l’effettiva </a:t>
            </a:r>
            <a:r>
              <a:rPr lang="it-IT" b="1" dirty="0"/>
              <a:t>frequenza dello studio legale per almeno 12 ore alla settimana</a:t>
            </a:r>
            <a:r>
              <a:rPr lang="it-IT" dirty="0"/>
              <a:t>. Per l’ammissione all’anticipazione di un semestre di </a:t>
            </a:r>
            <a:r>
              <a:rPr lang="it-IT" u="sng" dirty="0"/>
              <a:t>lo studente deve essere in regola con lo svolgimento degli esami e avere già ottenuto il riconoscimento dei crediti nelle seguenti materie</a:t>
            </a:r>
            <a:r>
              <a:rPr lang="it-IT" dirty="0"/>
              <a:t>: </a:t>
            </a:r>
            <a:r>
              <a:rPr lang="it-IT" u="sng" dirty="0"/>
              <a:t>diritto civile, diritto processuale civile, diritto penale, diritto processuale penale, diritto amministrativo, diritto costituzionale, diritto dell’Unione europea. </a:t>
            </a:r>
          </a:p>
          <a:p>
            <a:pPr algn="just"/>
            <a:endParaRPr lang="it-IT" dirty="0"/>
          </a:p>
        </p:txBody>
      </p:sp>
    </p:spTree>
    <p:extLst>
      <p:ext uri="{BB962C8B-B14F-4D97-AF65-F5344CB8AC3E}">
        <p14:creationId xmlns:p14="http://schemas.microsoft.com/office/powerpoint/2010/main" val="2965027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6</a:t>
            </a:r>
          </a:p>
        </p:txBody>
      </p:sp>
      <p:sp>
        <p:nvSpPr>
          <p:cNvPr id="4" name="CasellaDiTesto 3">
            <a:extLst>
              <a:ext uri="{FF2B5EF4-FFF2-40B4-BE49-F238E27FC236}">
                <a16:creationId xmlns:a16="http://schemas.microsoft.com/office/drawing/2014/main" id="{5D4EEDBC-8FDB-4598-A494-F6736D3D824B}"/>
              </a:ext>
            </a:extLst>
          </p:cNvPr>
          <p:cNvSpPr txBox="1"/>
          <p:nvPr/>
        </p:nvSpPr>
        <p:spPr>
          <a:xfrm>
            <a:off x="179109" y="427287"/>
            <a:ext cx="11642103" cy="5355312"/>
          </a:xfrm>
          <a:prstGeom prst="rect">
            <a:avLst/>
          </a:prstGeom>
          <a:noFill/>
        </p:spPr>
        <p:txBody>
          <a:bodyPr wrap="square" rtlCol="0">
            <a:spAutoFit/>
          </a:bodyPr>
          <a:lstStyle/>
          <a:p>
            <a:pPr algn="just"/>
            <a:r>
              <a:rPr lang="it-IT" dirty="0"/>
              <a:t>A tal proposito anche Codesto Ateneo ha stipulato una </a:t>
            </a:r>
            <a:r>
              <a:rPr lang="it-IT" b="1" dirty="0"/>
              <a:t>convenzione con il </a:t>
            </a:r>
            <a:r>
              <a:rPr lang="it-IT" b="1" dirty="0" err="1"/>
              <a:t>cnf</a:t>
            </a:r>
            <a:r>
              <a:rPr lang="it-IT" b="1" dirty="0"/>
              <a:t> </a:t>
            </a:r>
            <a:r>
              <a:rPr lang="it-IT" dirty="0"/>
              <a:t>tramite la quale si disciplina la c.d. </a:t>
            </a:r>
            <a:r>
              <a:rPr lang="it-IT" b="1" dirty="0"/>
              <a:t>«pratica anticipata». </a:t>
            </a:r>
          </a:p>
          <a:p>
            <a:pPr algn="just"/>
            <a:r>
              <a:rPr lang="it-IT" dirty="0"/>
              <a:t>Può chiedere di essere ammesso all’anticipazione di un semestre di tirocinio in costanza degli studi universitari e prima del conseguimento del diploma di laurea lo studente </a:t>
            </a:r>
            <a:r>
              <a:rPr lang="it-IT" b="1" dirty="0"/>
              <a:t>in regola con lo svolgimento degli esami di profitto </a:t>
            </a:r>
            <a:r>
              <a:rPr lang="it-IT" dirty="0"/>
              <a:t>dei primi quattro anni del corso di laurea purché abbia </a:t>
            </a:r>
            <a:r>
              <a:rPr lang="it-IT" b="1" dirty="0"/>
              <a:t>ottenuto crediti nei seguenti settori scientifico – disciplinari: Diritto Privato, Diritto processuale civile, Diritto penale, diritto processuale penale, Diritto amministrativo, Diritto costituzionale e Diritto dell’Unione europea. </a:t>
            </a:r>
          </a:p>
          <a:p>
            <a:pPr algn="just"/>
            <a:r>
              <a:rPr lang="it-IT" dirty="0"/>
              <a:t>La domanda di iscrizione al registro dei praticanti è presentata al Consiglio dell’Ordine e deve essere corredata da un’autocertificazione in cui sia dichiarato il possesso dei seguenti requisiti: </a:t>
            </a:r>
          </a:p>
          <a:p>
            <a:pPr algn="just"/>
            <a:r>
              <a:rPr lang="it-IT" dirty="0"/>
              <a:t>- Indicazione del nominativo del professionista presso il quale si svolgerà il tirocinio; </a:t>
            </a:r>
          </a:p>
          <a:p>
            <a:pPr marL="285750" indent="-285750" algn="just">
              <a:buFontTx/>
              <a:buChar char="-"/>
            </a:pPr>
            <a:r>
              <a:rPr lang="it-IT" dirty="0"/>
              <a:t>indicazione del </a:t>
            </a:r>
            <a:r>
              <a:rPr lang="it-IT" b="1" dirty="0"/>
              <a:t>tutor accademico</a:t>
            </a:r>
            <a:r>
              <a:rPr lang="it-IT" dirty="0"/>
              <a:t>; </a:t>
            </a:r>
          </a:p>
          <a:p>
            <a:pPr marL="285750" indent="-285750" algn="just">
              <a:buFontTx/>
              <a:buChar char="-"/>
            </a:pPr>
            <a:r>
              <a:rPr lang="it-IT" dirty="0"/>
              <a:t>un </a:t>
            </a:r>
            <a:r>
              <a:rPr lang="it-IT" b="1" dirty="0"/>
              <a:t>progetto formativo </a:t>
            </a:r>
            <a:r>
              <a:rPr lang="it-IT" dirty="0"/>
              <a:t>comprendente obiettivi e tipologie di attività prevalente.</a:t>
            </a:r>
          </a:p>
          <a:p>
            <a:pPr algn="just"/>
            <a:r>
              <a:rPr lang="it-IT" dirty="0"/>
              <a:t> </a:t>
            </a:r>
          </a:p>
          <a:p>
            <a:pPr algn="just"/>
            <a:r>
              <a:rPr lang="it-IT" dirty="0"/>
              <a:t>Al termine del semestre anticipato di tirocinio, lo studente tirocinante redige una </a:t>
            </a:r>
            <a:r>
              <a:rPr lang="it-IT" b="1" dirty="0"/>
              <a:t>relazione finale </a:t>
            </a:r>
            <a:r>
              <a:rPr lang="it-IT" dirty="0"/>
              <a:t>dettagliata sulle attività svolta che deposita presso il Consiglio dell’Ordine. </a:t>
            </a:r>
          </a:p>
          <a:p>
            <a:pPr algn="just"/>
            <a:endParaRPr lang="it-IT" dirty="0"/>
          </a:p>
          <a:p>
            <a:pPr algn="just"/>
            <a:r>
              <a:rPr lang="it-IT" dirty="0"/>
              <a:t>La </a:t>
            </a:r>
            <a:r>
              <a:rPr lang="it-IT" b="1" dirty="0"/>
              <a:t>verifica </a:t>
            </a:r>
            <a:r>
              <a:rPr lang="it-IT" dirty="0"/>
              <a:t>dell’effettivo e proficuo svolgimento del tirocinio è </a:t>
            </a:r>
            <a:r>
              <a:rPr lang="it-IT" b="1" dirty="0"/>
              <a:t>affidata al Consiglio dell’ordine </a:t>
            </a:r>
            <a:r>
              <a:rPr lang="it-IT" dirty="0"/>
              <a:t>presso cui il praticante è iscritto. </a:t>
            </a:r>
          </a:p>
          <a:p>
            <a:pPr algn="just"/>
            <a:endParaRPr lang="it-IT" dirty="0"/>
          </a:p>
        </p:txBody>
      </p:sp>
    </p:spTree>
    <p:extLst>
      <p:ext uri="{BB962C8B-B14F-4D97-AF65-F5344CB8AC3E}">
        <p14:creationId xmlns:p14="http://schemas.microsoft.com/office/powerpoint/2010/main" val="36529378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7</a:t>
            </a:r>
          </a:p>
        </p:txBody>
      </p:sp>
      <p:sp>
        <p:nvSpPr>
          <p:cNvPr id="4" name="CasellaDiTesto 3">
            <a:extLst>
              <a:ext uri="{FF2B5EF4-FFF2-40B4-BE49-F238E27FC236}">
                <a16:creationId xmlns:a16="http://schemas.microsoft.com/office/drawing/2014/main" id="{5D4EEDBC-8FDB-4598-A494-F6736D3D824B}"/>
              </a:ext>
            </a:extLst>
          </p:cNvPr>
          <p:cNvSpPr txBox="1"/>
          <p:nvPr/>
        </p:nvSpPr>
        <p:spPr>
          <a:xfrm>
            <a:off x="322082" y="631966"/>
            <a:ext cx="11547835" cy="5078313"/>
          </a:xfrm>
          <a:prstGeom prst="rect">
            <a:avLst/>
          </a:prstGeom>
          <a:noFill/>
        </p:spPr>
        <p:txBody>
          <a:bodyPr wrap="square" rtlCol="0">
            <a:spAutoFit/>
          </a:bodyPr>
          <a:lstStyle/>
          <a:p>
            <a:r>
              <a:rPr lang="it-IT" dirty="0"/>
              <a:t>Il Consiglio dell’ordine in particolare:</a:t>
            </a:r>
          </a:p>
          <a:p>
            <a:pPr marL="285750" indent="-285750">
              <a:buFontTx/>
              <a:buChar char="-"/>
            </a:pPr>
            <a:r>
              <a:rPr lang="it-IT" dirty="0"/>
              <a:t>accerta che il praticante abbia assistito ad almeno </a:t>
            </a:r>
            <a:r>
              <a:rPr lang="it-IT" b="1" dirty="0"/>
              <a:t>20 udienze per semestre</a:t>
            </a:r>
            <a:r>
              <a:rPr lang="it-IT" dirty="0"/>
              <a:t>, con esclusione di quelle di mero rinvio, e abbia effettivamente collaborato allo studio delle controversie e alla redazione di atti e pareri; </a:t>
            </a:r>
          </a:p>
          <a:p>
            <a:pPr marL="285750" indent="-285750">
              <a:buFontTx/>
              <a:buChar char="-"/>
            </a:pPr>
            <a:r>
              <a:rPr lang="it-IT" dirty="0"/>
              <a:t>richiede al praticante la produzione della documentazione idonea a dimostrare lo svolgimento di attività; </a:t>
            </a:r>
          </a:p>
          <a:p>
            <a:pPr marL="285750" indent="-285750">
              <a:buFontTx/>
              <a:buChar char="-"/>
            </a:pPr>
            <a:r>
              <a:rPr lang="it-IT" dirty="0"/>
              <a:t>accerta la sussistenza del requisito </a:t>
            </a:r>
            <a:r>
              <a:rPr lang="it-IT" b="1" dirty="0"/>
              <a:t>dell’esercizio effettivo, continuativo, abituale e prevalente della professione</a:t>
            </a:r>
            <a:r>
              <a:rPr lang="it-IT" dirty="0"/>
              <a:t>. </a:t>
            </a:r>
          </a:p>
          <a:p>
            <a:r>
              <a:rPr lang="it-IT" dirty="0"/>
              <a:t>Al termine del periodo di tirocinio, il Consiglio dell’ordine, sulla base delle verifiche svolte, rilascia il certificato di compiuto tirocinio. </a:t>
            </a:r>
          </a:p>
          <a:p>
            <a:pPr algn="just"/>
            <a:r>
              <a:rPr lang="it-IT" dirty="0"/>
              <a:t>Esiste una scadenza per iscriversi al Registro dei Praticanti Avvocati? Occorre che la </a:t>
            </a:r>
            <a:r>
              <a:rPr lang="it-IT" b="1" dirty="0"/>
              <a:t>pratica forense sia terminata entro il 10 novembre dell’anno in cui si intende partecipare all’esame</a:t>
            </a:r>
            <a:r>
              <a:rPr lang="it-IT" dirty="0"/>
              <a:t>. Per tale ragione è consigliabile </a:t>
            </a:r>
            <a:r>
              <a:rPr lang="it-IT" b="1" dirty="0"/>
              <a:t>iscriversi entro il 10 maggio </a:t>
            </a:r>
            <a:r>
              <a:rPr lang="it-IT" dirty="0"/>
              <a:t>dell’anno antecedente </a:t>
            </a:r>
            <a:r>
              <a:rPr lang="it-IT" b="1" dirty="0"/>
              <a:t>o, meglio, in tempo utile per consentire al Consiglio di deliberare l’iscrizione entro il 10 maggio</a:t>
            </a:r>
            <a:r>
              <a:rPr lang="it-IT" dirty="0"/>
              <a:t>. </a:t>
            </a:r>
          </a:p>
          <a:p>
            <a:pPr algn="just"/>
            <a:endParaRPr lang="it-IT" dirty="0"/>
          </a:p>
          <a:p>
            <a:pPr algn="just"/>
            <a:r>
              <a:rPr lang="it-IT" dirty="0"/>
              <a:t>Nel periodo di svolgimento del tirocinio il praticante avvocato</a:t>
            </a:r>
            <a:r>
              <a:rPr lang="it-IT" b="1" dirty="0"/>
              <a:t>, decorsi sei mesi dall’iscrizione nel registro dei praticanti</a:t>
            </a:r>
            <a:r>
              <a:rPr lang="it-IT" dirty="0"/>
              <a:t>, può esercitare l’attività professionale in sostituzione dell’avvocato presso il quale svolge la pratica </a:t>
            </a:r>
            <a:r>
              <a:rPr lang="it-IT" dirty="0">
                <a:effectLst>
                  <a:outerShdw blurRad="38100" dist="38100" dir="2700000" algn="tl">
                    <a:srgbClr val="000000">
                      <a:alpha val="43137"/>
                    </a:srgbClr>
                  </a:outerShdw>
                </a:effectLst>
              </a:rPr>
              <a:t>(c.d. </a:t>
            </a:r>
            <a:r>
              <a:rPr lang="it-IT" b="1" dirty="0">
                <a:effectLst>
                  <a:outerShdw blurRad="38100" dist="38100" dir="2700000" algn="tl">
                    <a:srgbClr val="000000">
                      <a:alpha val="43137"/>
                    </a:srgbClr>
                  </a:outerShdw>
                </a:effectLst>
              </a:rPr>
              <a:t>praticante abilitato</a:t>
            </a:r>
            <a:r>
              <a:rPr lang="it-IT" dirty="0">
                <a:effectLst>
                  <a:outerShdw blurRad="38100" dist="38100" dir="2700000" algn="tl">
                    <a:srgbClr val="000000">
                      <a:alpha val="43137"/>
                    </a:srgbClr>
                  </a:outerShdw>
                </a:effectLst>
              </a:rPr>
              <a:t>):  </a:t>
            </a:r>
            <a:r>
              <a:rPr lang="it-IT" dirty="0"/>
              <a:t>in ambito civile, di fronte al tribunale ed al giudice di pace;  in ambito penale, nei procedimenti di competenza del giudice di pace, in quelli per reati contravvenzionali e in quelli che rientravano nella competenza del pretore: </a:t>
            </a:r>
            <a:r>
              <a:rPr lang="it-IT" b="1" dirty="0"/>
              <a:t>in ambito civile</a:t>
            </a:r>
            <a:r>
              <a:rPr lang="it-IT" dirty="0"/>
              <a:t> per le controversie da svolgersi dinanzi al </a:t>
            </a:r>
            <a:r>
              <a:rPr lang="it-IT" b="1" dirty="0"/>
              <a:t>Tribunale e al Giudice di Pace</a:t>
            </a:r>
            <a:r>
              <a:rPr lang="it-IT" dirty="0"/>
              <a:t>; </a:t>
            </a:r>
            <a:r>
              <a:rPr lang="it-IT" b="1" dirty="0"/>
              <a:t>in ambito penale</a:t>
            </a:r>
            <a:r>
              <a:rPr lang="it-IT" dirty="0"/>
              <a:t> potrà operare dinanzi al </a:t>
            </a:r>
            <a:r>
              <a:rPr lang="it-IT" b="1" dirty="0"/>
              <a:t>Giudice di Pace </a:t>
            </a:r>
            <a:r>
              <a:rPr lang="it-IT" dirty="0"/>
              <a:t>nel contesto dei procedimenti </a:t>
            </a:r>
            <a:r>
              <a:rPr lang="it-IT" b="1" dirty="0"/>
              <a:t>per reati contravvenzionali </a:t>
            </a:r>
            <a:r>
              <a:rPr lang="it-IT" dirty="0"/>
              <a:t>e per i reati i elencati all'articolo 7 del codice di procedura penale che, prima dell'entrata in vigore del </a:t>
            </a:r>
            <a:r>
              <a:rPr lang="it-IT" dirty="0" err="1"/>
              <a:t>d.lgs</a:t>
            </a:r>
            <a:r>
              <a:rPr lang="it-IT" dirty="0"/>
              <a:t> n. 51 del 1998, erano </a:t>
            </a:r>
            <a:r>
              <a:rPr lang="it-IT" b="1" dirty="0"/>
              <a:t>di competenza del pretore</a:t>
            </a:r>
            <a:r>
              <a:rPr lang="it-IT" dirty="0"/>
              <a:t>. </a:t>
            </a:r>
          </a:p>
        </p:txBody>
      </p:sp>
    </p:spTree>
    <p:extLst>
      <p:ext uri="{BB962C8B-B14F-4D97-AF65-F5344CB8AC3E}">
        <p14:creationId xmlns:p14="http://schemas.microsoft.com/office/powerpoint/2010/main" val="821309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8</a:t>
            </a:r>
          </a:p>
        </p:txBody>
      </p:sp>
      <p:sp>
        <p:nvSpPr>
          <p:cNvPr id="3" name="CasellaDiTesto 2">
            <a:extLst>
              <a:ext uri="{FF2B5EF4-FFF2-40B4-BE49-F238E27FC236}">
                <a16:creationId xmlns:a16="http://schemas.microsoft.com/office/drawing/2014/main" id="{1F28EACC-8342-4BE2-B5C3-53DC1FD30479}"/>
              </a:ext>
            </a:extLst>
          </p:cNvPr>
          <p:cNvSpPr txBox="1"/>
          <p:nvPr/>
        </p:nvSpPr>
        <p:spPr>
          <a:xfrm>
            <a:off x="377687" y="337930"/>
            <a:ext cx="11589026" cy="5355312"/>
          </a:xfrm>
          <a:prstGeom prst="rect">
            <a:avLst/>
          </a:prstGeom>
          <a:noFill/>
        </p:spPr>
        <p:txBody>
          <a:bodyPr wrap="square" rtlCol="0">
            <a:spAutoFit/>
          </a:bodyPr>
          <a:lstStyle/>
          <a:p>
            <a:pPr algn="just"/>
            <a:r>
              <a:rPr lang="it-IT" dirty="0"/>
              <a:t>Tale figura ha subito un mutamento che ha visto ristringere i poteri ed il campo di azione del praticante abilitato che ad esempio </a:t>
            </a:r>
            <a:r>
              <a:rPr lang="it-IT" b="1" dirty="0"/>
              <a:t>precedentemente poteva figurare in mandato e patrocinare (entro limiti </a:t>
            </a:r>
            <a:r>
              <a:rPr lang="it-IT" dirty="0"/>
              <a:t>ben delineati) attività professionale.</a:t>
            </a:r>
          </a:p>
          <a:p>
            <a:pPr algn="just"/>
            <a:endParaRPr lang="it-IT" dirty="0"/>
          </a:p>
          <a:p>
            <a:pPr algn="just"/>
            <a:r>
              <a:rPr lang="it-IT" dirty="0"/>
              <a:t>L’attuale disciplina (art. 41, comma 12, legge 31.12.2012 n.247; decreto Ministero della Giustizia n.70/2016) ha disciplinato </a:t>
            </a:r>
            <a:r>
              <a:rPr lang="it-IT" dirty="0">
                <a:effectLst>
                  <a:outerShdw blurRad="38100" dist="38100" dir="2700000" algn="tl">
                    <a:srgbClr val="000000">
                      <a:alpha val="43137"/>
                    </a:srgbClr>
                  </a:outerShdw>
                </a:effectLst>
              </a:rPr>
              <a:t>la durata a </a:t>
            </a:r>
            <a:r>
              <a:rPr lang="it-IT" b="1" dirty="0">
                <a:effectLst>
                  <a:outerShdw blurRad="38100" dist="38100" dir="2700000" algn="tl">
                    <a:srgbClr val="000000">
                      <a:alpha val="43137"/>
                    </a:srgbClr>
                  </a:outerShdw>
                </a:effectLst>
              </a:rPr>
              <a:t>cinque anni</a:t>
            </a:r>
            <a:r>
              <a:rPr lang="it-IT" dirty="0"/>
              <a:t>, </a:t>
            </a:r>
            <a:r>
              <a:rPr lang="it-IT" dirty="0">
                <a:effectLst>
                  <a:outerShdw blurRad="38100" dist="38100" dir="2700000" algn="tl">
                    <a:srgbClr val="000000">
                      <a:alpha val="43137"/>
                    </a:srgbClr>
                  </a:outerShdw>
                </a:effectLst>
              </a:rPr>
              <a:t>e ristretto l’ambito in cui può muoversi il praticante abilitato prevedendo che il praticante avvocato che abbia svolto il primo semestre di pratica legale può esercitare l’attività professionale </a:t>
            </a:r>
            <a:r>
              <a:rPr lang="it-IT" b="1" dirty="0">
                <a:effectLst>
                  <a:outerShdw blurRad="38100" dist="38100" dir="2700000" algn="tl">
                    <a:srgbClr val="000000">
                      <a:alpha val="43137"/>
                    </a:srgbClr>
                  </a:outerShdw>
                </a:effectLst>
              </a:rPr>
              <a:t>in sostituzione e sotto la responsabilità</a:t>
            </a:r>
            <a:r>
              <a:rPr lang="it-IT" dirty="0">
                <a:effectLst>
                  <a:outerShdw blurRad="38100" dist="38100" dir="2700000" algn="tl">
                    <a:srgbClr val="000000">
                      <a:alpha val="43137"/>
                    </a:srgbClr>
                  </a:outerShdw>
                </a:effectLst>
              </a:rPr>
              <a:t> dell’avvocato presso cui svolge la pratica, con un ruolo sostanzialmente sostitutivo dell’avvocato</a:t>
            </a:r>
            <a:r>
              <a:rPr lang="it-IT" dirty="0"/>
              <a:t>. </a:t>
            </a:r>
          </a:p>
          <a:p>
            <a:pPr algn="just"/>
            <a:endParaRPr lang="it-IT" dirty="0"/>
          </a:p>
          <a:p>
            <a:pPr algn="just"/>
            <a:r>
              <a:rPr lang="it-IT" dirty="0"/>
              <a:t>Il praticante avvocato può esercitare </a:t>
            </a:r>
            <a:r>
              <a:rPr lang="it-IT" b="1" dirty="0"/>
              <a:t>attività di consulenza e assistenza </a:t>
            </a:r>
            <a:r>
              <a:rPr lang="it-IT" dirty="0"/>
              <a:t>sia in sede giurisdizionale che in sede giudiziale, ma non può avere cause proprie, né vedere il proprio nome nel mandato difensivo. L’abilitazione consente di svolgere attività esclusivamente in sostituzione del proprio dominus: il praticante abilitato agisce sempre sotto il controllo e la responsabilità del dominus.</a:t>
            </a:r>
          </a:p>
          <a:p>
            <a:endParaRPr lang="it-IT" dirty="0"/>
          </a:p>
          <a:p>
            <a:pPr algn="just"/>
            <a:r>
              <a:rPr lang="it-IT" dirty="0"/>
              <a:t>Operando il praticante in sostituzione del dominus avvocato, poiché questi può svolgere l’attività professionale </a:t>
            </a:r>
            <a:r>
              <a:rPr lang="it-IT" b="1" dirty="0"/>
              <a:t>anche al di fuori del circondario</a:t>
            </a:r>
            <a:r>
              <a:rPr lang="it-IT" dirty="0"/>
              <a:t> e del distretto di appartenenza, è da ritenersi che nemmeno il praticante abilitato è soggetto a restrizioni territoriali.</a:t>
            </a:r>
          </a:p>
          <a:p>
            <a:pPr algn="just"/>
            <a:endParaRPr lang="it-IT" dirty="0"/>
          </a:p>
          <a:p>
            <a:pPr algn="just"/>
            <a:endParaRPr lang="it-IT" dirty="0"/>
          </a:p>
          <a:p>
            <a:endParaRPr lang="it-IT" dirty="0"/>
          </a:p>
        </p:txBody>
      </p:sp>
    </p:spTree>
    <p:extLst>
      <p:ext uri="{BB962C8B-B14F-4D97-AF65-F5344CB8AC3E}">
        <p14:creationId xmlns:p14="http://schemas.microsoft.com/office/powerpoint/2010/main" val="1504807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79A84F-4E35-412D-8E6B-4098B2B5BE3B}"/>
              </a:ext>
            </a:extLst>
          </p:cNvPr>
          <p:cNvSpPr>
            <a:spLocks noGrp="1"/>
          </p:cNvSpPr>
          <p:nvPr>
            <p:ph type="ftr" sz="quarter" idx="11"/>
          </p:nvPr>
        </p:nvSpPr>
        <p:spPr/>
        <p:txBody>
          <a:bodyPr/>
          <a:lstStyle/>
          <a:p>
            <a:r>
              <a:rPr lang="it-IT" dirty="0"/>
              <a:t>9</a:t>
            </a:r>
          </a:p>
        </p:txBody>
      </p:sp>
      <p:sp>
        <p:nvSpPr>
          <p:cNvPr id="4" name="CasellaDiTesto 3">
            <a:extLst>
              <a:ext uri="{FF2B5EF4-FFF2-40B4-BE49-F238E27FC236}">
                <a16:creationId xmlns:a16="http://schemas.microsoft.com/office/drawing/2014/main" id="{C601072B-B8B8-4FB4-B65E-2E99638FCC18}"/>
              </a:ext>
            </a:extLst>
          </p:cNvPr>
          <p:cNvSpPr txBox="1"/>
          <p:nvPr/>
        </p:nvSpPr>
        <p:spPr>
          <a:xfrm>
            <a:off x="298174" y="298174"/>
            <a:ext cx="11559209" cy="3416320"/>
          </a:xfrm>
          <a:prstGeom prst="rect">
            <a:avLst/>
          </a:prstGeom>
          <a:noFill/>
        </p:spPr>
        <p:txBody>
          <a:bodyPr wrap="square" rtlCol="0">
            <a:spAutoFit/>
          </a:bodyPr>
          <a:lstStyle/>
          <a:p>
            <a:r>
              <a:rPr lang="it-IT" dirty="0"/>
              <a:t>Quanto ai limiti del praticante avvocato nello svolgimento di attività stragiudiziale, la Suprema Corte (fra le tante, Cass. 1 aprile 2008 n. 8445) ha affermato che il praticante </a:t>
            </a:r>
            <a:r>
              <a:rPr lang="it-IT" b="1" dirty="0"/>
              <a:t>avvocato può legittimamente assumere l’obbligo di svolgere attività stragiudiziale</a:t>
            </a:r>
            <a:r>
              <a:rPr lang="it-IT" dirty="0"/>
              <a:t>, essendo l’iscrizione all’albo essenziale solo per l’esercizio delle attività giudiziarie, attività protetta è solo quella giudiziaria (fra le tante, Cass.30 maggio 2006 n. 12840).</a:t>
            </a:r>
          </a:p>
          <a:p>
            <a:endParaRPr lang="it-IT" dirty="0"/>
          </a:p>
          <a:p>
            <a:r>
              <a:rPr lang="it-IT" dirty="0"/>
              <a:t>I limiti dello </a:t>
            </a:r>
            <a:r>
              <a:rPr lang="it-IT" dirty="0" err="1"/>
              <a:t>ius</a:t>
            </a:r>
            <a:r>
              <a:rPr lang="it-IT" dirty="0"/>
              <a:t> </a:t>
            </a:r>
            <a:r>
              <a:rPr lang="it-IT" dirty="0" err="1"/>
              <a:t>postulandi</a:t>
            </a:r>
            <a:r>
              <a:rPr lang="it-IT" dirty="0"/>
              <a:t> del praticante avvocato sono stati confermati da un indirizzo giurisprudenziale ormai consolidato della Corte di Cassazione (fra le tante, Cass. 8 aprile 2020 n. 7754) in base al quale, anche secondo il regime precedente il nuovo ordinamento professionale di cui alla l.n.247 del 2012 è </a:t>
            </a:r>
            <a:r>
              <a:rPr lang="it-IT" b="1" dirty="0"/>
              <a:t>esclusa la possibilità del patrocinio del praticante avvocato davanti alle Corti d’appello o in secondo grado. </a:t>
            </a:r>
            <a:r>
              <a:rPr lang="it-IT" dirty="0"/>
              <a:t>Tale indirizzo è stato ribadito dalla stessa Corte con decisione 5 gennaio 2023 n. 224 affermando che il praticante avvocato non è legittimato ad esercitare il patrocinio davanti al Tribunale in sede di appello neppure a seguito dell’entrata in vigore della l.n.247/2012 .</a:t>
            </a:r>
          </a:p>
          <a:p>
            <a:endParaRPr lang="it-IT" dirty="0"/>
          </a:p>
        </p:txBody>
      </p:sp>
    </p:spTree>
    <p:extLst>
      <p:ext uri="{BB962C8B-B14F-4D97-AF65-F5344CB8AC3E}">
        <p14:creationId xmlns:p14="http://schemas.microsoft.com/office/powerpoint/2010/main" val="1668005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389525" y="181957"/>
            <a:ext cx="11412949" cy="369332"/>
          </a:xfrm>
          <a:prstGeom prst="rect">
            <a:avLst/>
          </a:prstGeom>
          <a:noFill/>
        </p:spPr>
        <p:txBody>
          <a:bodyPr wrap="square" rtlCol="0">
            <a:spAutoFit/>
          </a:bodyPr>
          <a:lstStyle/>
          <a:p>
            <a:pPr algn="just"/>
            <a:endParaRPr lang="it-IT" i="1" dirty="0"/>
          </a:p>
        </p:txBody>
      </p:sp>
      <p:sp>
        <p:nvSpPr>
          <p:cNvPr id="2" name="Segnaposto piè di pagina 1">
            <a:extLst>
              <a:ext uri="{FF2B5EF4-FFF2-40B4-BE49-F238E27FC236}">
                <a16:creationId xmlns:a16="http://schemas.microsoft.com/office/drawing/2014/main" id="{9D2B504F-2FAE-4713-A2E8-2C8B7E7D6EA1}"/>
              </a:ext>
            </a:extLst>
          </p:cNvPr>
          <p:cNvSpPr>
            <a:spLocks noGrp="1"/>
          </p:cNvSpPr>
          <p:nvPr>
            <p:ph type="ftr" sz="quarter" idx="11"/>
          </p:nvPr>
        </p:nvSpPr>
        <p:spPr>
          <a:xfrm>
            <a:off x="4038599" y="6329553"/>
            <a:ext cx="4114800" cy="365125"/>
          </a:xfrm>
        </p:spPr>
        <p:txBody>
          <a:bodyPr/>
          <a:lstStyle/>
          <a:p>
            <a:r>
              <a:rPr lang="it-IT" dirty="0"/>
              <a:t>10</a:t>
            </a:r>
          </a:p>
        </p:txBody>
      </p:sp>
      <p:sp>
        <p:nvSpPr>
          <p:cNvPr id="3" name="CasellaDiTesto 2">
            <a:extLst>
              <a:ext uri="{FF2B5EF4-FFF2-40B4-BE49-F238E27FC236}">
                <a16:creationId xmlns:a16="http://schemas.microsoft.com/office/drawing/2014/main" id="{5A360678-3606-4B05-8B74-8982775243D4}"/>
              </a:ext>
            </a:extLst>
          </p:cNvPr>
          <p:cNvSpPr txBox="1"/>
          <p:nvPr/>
        </p:nvSpPr>
        <p:spPr>
          <a:xfrm>
            <a:off x="518474" y="163322"/>
            <a:ext cx="11123629" cy="5909310"/>
          </a:xfrm>
          <a:prstGeom prst="rect">
            <a:avLst/>
          </a:prstGeom>
          <a:noFill/>
        </p:spPr>
        <p:txBody>
          <a:bodyPr wrap="square" rtlCol="0">
            <a:spAutoFit/>
          </a:bodyPr>
          <a:lstStyle/>
          <a:p>
            <a:pPr algn="ctr"/>
            <a:r>
              <a:rPr lang="it-IT" b="1" dirty="0"/>
              <a:t>Le scuole di specializzazione. </a:t>
            </a:r>
          </a:p>
          <a:p>
            <a:pPr algn="just"/>
            <a:r>
              <a:rPr lang="it-IT" dirty="0"/>
              <a:t>Il </a:t>
            </a:r>
            <a:r>
              <a:rPr lang="it-IT" b="1" dirty="0"/>
              <a:t>diploma</a:t>
            </a:r>
            <a:r>
              <a:rPr lang="it-IT" dirty="0"/>
              <a:t> ottenuto presso le </a:t>
            </a:r>
            <a:r>
              <a:rPr lang="it-IT" b="1" dirty="0"/>
              <a:t>scuole di specializzazione universitaria </a:t>
            </a:r>
            <a:r>
              <a:rPr lang="it-IT" dirty="0"/>
              <a:t>per le professioni legali (SSPL) è valutato, ai fini del compimento del tirocinio per l’accesso alla professione di avvocato, per il periodo di </a:t>
            </a:r>
            <a:r>
              <a:rPr lang="it-IT" b="1" dirty="0"/>
              <a:t>un anno</a:t>
            </a:r>
            <a:r>
              <a:rPr lang="it-IT" dirty="0"/>
              <a:t>. </a:t>
            </a:r>
          </a:p>
          <a:p>
            <a:pPr algn="just"/>
            <a:r>
              <a:rPr lang="it-IT" dirty="0"/>
              <a:t>Le SSPL provvedono alla formazione comune dei laureati in giurisprudenza attraverso l'approfondimento teorico, integrato da esperienze pratiche, finalizzato all'assunzione dell'impiego di magistrato ordinario o all'esercizio delle professioni di avvocato o notaio. L'attività didattica per la formazione comune dei laureati in giurisprudenza è svolta da magistrati, avvocati e notai. Le attività pratiche, attraverso accordi o convenzioni, sono condotte presso sedi giudiziarie, studi professionali e scuole del notariato, con lo specifico apporto di magistrati, avvocati e notai.</a:t>
            </a:r>
            <a:br>
              <a:rPr lang="it-IT" dirty="0"/>
            </a:br>
            <a:r>
              <a:rPr lang="it-IT" dirty="0"/>
              <a:t>Il numero dei laureati da ammettere alla scuola è determinato con decreto del ministro dell'istruzione, università e ricerca, di concerto con il ministro della giustizia. L'accesso alla scuola avviene mediante concorso per titoli ed esame. Con decreto di concerto sono anche definiti la composizione della commissione esaminatrice, il contenuto delle prove d'esame ed i criteri oggettivi di valutazione delle prove. Il decreto assicura la presenza nelle commissioni esaminatrici di magistrati, avvocati e notai.</a:t>
            </a:r>
          </a:p>
          <a:p>
            <a:pPr algn="just"/>
            <a:r>
              <a:rPr lang="it-IT" dirty="0"/>
              <a:t>Ai fini del compimento della pratica forense, per poter usufruire del diploma conseguito presso le SSPL o dell’attestato di tirocinio svolto presso gli Uffici Giudiziari, è </a:t>
            </a:r>
            <a:r>
              <a:rPr lang="it-IT" b="1" dirty="0"/>
              <a:t>necessaria la preventiva iscrizione al Registro dei Praticanti Avvocati</a:t>
            </a:r>
            <a:r>
              <a:rPr lang="it-IT" dirty="0"/>
              <a:t>?</a:t>
            </a:r>
          </a:p>
          <a:p>
            <a:pPr algn="just"/>
            <a:r>
              <a:rPr lang="it-IT" dirty="0"/>
              <a:t>Poiché l’art. 41, comma 2, Legge n. 247/2012 stabilisce che l’iscrizione al Registro dei Praticanti Avvocati è condizione per lo svolgimento del tirocinio professionale, il Consiglio dell’Ordine ritiene che la scelta di preventiva iscrizione al Registro sia opportuna e coerente con il dettame normativo per tutti coloro che frequentano la scuola o svolgono il tirocinio negli Uffici Giudiziari nell’ottica di avvalersi del diploma o dell’attestato ai fini del compimento del tirocinio professionale.</a:t>
            </a:r>
          </a:p>
        </p:txBody>
      </p:sp>
    </p:spTree>
    <p:extLst>
      <p:ext uri="{BB962C8B-B14F-4D97-AF65-F5344CB8AC3E}">
        <p14:creationId xmlns:p14="http://schemas.microsoft.com/office/powerpoint/2010/main" val="2905860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CasellaDiTesto 10">
            <a:extLst>
              <a:ext uri="{FF2B5EF4-FFF2-40B4-BE49-F238E27FC236}">
                <a16:creationId xmlns:a16="http://schemas.microsoft.com/office/drawing/2014/main" id="{A53BAFDF-78B6-8F41-A5E7-A7C7421E62BE}"/>
              </a:ext>
            </a:extLst>
          </p:cNvPr>
          <p:cNvSpPr txBox="1"/>
          <p:nvPr/>
        </p:nvSpPr>
        <p:spPr>
          <a:xfrm>
            <a:off x="256032" y="258901"/>
            <a:ext cx="11412949" cy="646331"/>
          </a:xfrm>
          <a:prstGeom prst="rect">
            <a:avLst/>
          </a:prstGeom>
          <a:noFill/>
        </p:spPr>
        <p:txBody>
          <a:bodyPr wrap="square" rtlCol="0">
            <a:spAutoFit/>
          </a:bodyPr>
          <a:lstStyle/>
          <a:p>
            <a:pPr algn="just"/>
            <a:endParaRPr lang="it-IT" b="1" dirty="0">
              <a:solidFill>
                <a:srgbClr val="E89301"/>
              </a:solidFill>
            </a:endParaRPr>
          </a:p>
          <a:p>
            <a:pPr algn="just"/>
            <a:endParaRPr lang="it-IT" b="1" dirty="0">
              <a:solidFill>
                <a:srgbClr val="E89301"/>
              </a:solidFill>
            </a:endParaRPr>
          </a:p>
        </p:txBody>
      </p:sp>
      <p:sp>
        <p:nvSpPr>
          <p:cNvPr id="2" name="Segnaposto piè di pagina 1">
            <a:extLst>
              <a:ext uri="{FF2B5EF4-FFF2-40B4-BE49-F238E27FC236}">
                <a16:creationId xmlns:a16="http://schemas.microsoft.com/office/drawing/2014/main" id="{9ADD952C-EB64-4BB5-82BC-8451FF23A62C}"/>
              </a:ext>
            </a:extLst>
          </p:cNvPr>
          <p:cNvSpPr>
            <a:spLocks noGrp="1"/>
          </p:cNvSpPr>
          <p:nvPr>
            <p:ph type="ftr" sz="quarter" idx="11"/>
          </p:nvPr>
        </p:nvSpPr>
        <p:spPr/>
        <p:txBody>
          <a:bodyPr/>
          <a:lstStyle/>
          <a:p>
            <a:r>
              <a:rPr lang="it-IT" dirty="0"/>
              <a:t>11</a:t>
            </a:r>
          </a:p>
        </p:txBody>
      </p:sp>
      <p:sp>
        <p:nvSpPr>
          <p:cNvPr id="4" name="CasellaDiTesto 3">
            <a:extLst>
              <a:ext uri="{FF2B5EF4-FFF2-40B4-BE49-F238E27FC236}">
                <a16:creationId xmlns:a16="http://schemas.microsoft.com/office/drawing/2014/main" id="{BF342C60-16EF-47C5-A1A8-5180E1C10C92}"/>
              </a:ext>
            </a:extLst>
          </p:cNvPr>
          <p:cNvSpPr txBox="1"/>
          <p:nvPr/>
        </p:nvSpPr>
        <p:spPr>
          <a:xfrm>
            <a:off x="414779" y="348792"/>
            <a:ext cx="11412949" cy="5355312"/>
          </a:xfrm>
          <a:prstGeom prst="rect">
            <a:avLst/>
          </a:prstGeom>
          <a:noFill/>
        </p:spPr>
        <p:txBody>
          <a:bodyPr wrap="square" rtlCol="0">
            <a:spAutoFit/>
          </a:bodyPr>
          <a:lstStyle/>
          <a:p>
            <a:pPr algn="ctr"/>
            <a:r>
              <a:rPr lang="it-IT" b="1" dirty="0"/>
              <a:t>Il tirocinio formativo presso gli uffici giudiziari (ex art. 73 D.L. 69/2013)</a:t>
            </a:r>
          </a:p>
          <a:p>
            <a:pPr algn="just"/>
            <a:r>
              <a:rPr lang="it-IT" dirty="0"/>
              <a:t>Ai sensi dell’art. 73, comma 1, D.L. 69/2013, convertito dalla L. 98/2013, i laureati in giurisprudenza all’esito di un corso di durata almeno quadriennale, in possesso dei requisiti di onorabilità, che abbiano riportato una </a:t>
            </a:r>
            <a:r>
              <a:rPr lang="it-IT" b="1" dirty="0"/>
              <a:t>media di almeno 27</a:t>
            </a:r>
            <a:r>
              <a:rPr lang="it-IT" dirty="0"/>
              <a:t>/30</a:t>
            </a:r>
            <a:r>
              <a:rPr lang="it-IT" b="1" dirty="0"/>
              <a:t> </a:t>
            </a:r>
            <a:r>
              <a:rPr lang="it-IT" dirty="0"/>
              <a:t>negli esami di diritto costituzionale, diritto privato, diritto processuale civile, diritto commerciale, diritto penale, diritto processuale penale, diritto del lavoro e diritto amministrativo, ovvero un punteggio di laurea non inferiore a </a:t>
            </a:r>
            <a:r>
              <a:rPr lang="it-IT" b="1" dirty="0"/>
              <a:t>105</a:t>
            </a:r>
            <a:r>
              <a:rPr lang="it-IT" dirty="0"/>
              <a:t>/110 e che </a:t>
            </a:r>
            <a:r>
              <a:rPr lang="it-IT" b="1" dirty="0"/>
              <a:t>non abbiano compiuto i 30 anni </a:t>
            </a:r>
            <a:r>
              <a:rPr lang="it-IT" dirty="0"/>
              <a:t>di età, possono accedere, a domanda e per una sola volta, a un periodo di formazione teorico-pratica presso gli uffici della giurisdizione ordinaria, </a:t>
            </a:r>
            <a:r>
              <a:rPr lang="it-IT" b="1" dirty="0"/>
              <a:t>per una durata complessiva di 18 mesi</a:t>
            </a:r>
            <a:r>
              <a:rPr lang="it-IT" dirty="0"/>
              <a:t>. </a:t>
            </a:r>
          </a:p>
          <a:p>
            <a:pPr algn="just"/>
            <a:r>
              <a:rPr lang="it-IT" dirty="0"/>
              <a:t>Gli ammessi allo stage sono affidati a un magistrato che ha espresso la disponibilità o, quando è necessario assicurare la continuità della formazione, a un magistrato designato dal capo dell’ufficio. Gli ammessi assistono e coadiuvano il magistrato nel compimento delle ordinarie attività.</a:t>
            </a:r>
          </a:p>
          <a:p>
            <a:pPr algn="just"/>
            <a:r>
              <a:rPr lang="it-IT" dirty="0"/>
              <a:t>Il magistrato formatore redige, al termine dello stage, una relazione sull’esito del periodo di formazione e la trasmette al capo dell’ufficio. </a:t>
            </a:r>
          </a:p>
          <a:p>
            <a:pPr algn="ctr"/>
            <a:r>
              <a:rPr lang="it-IT" b="1" dirty="0"/>
              <a:t>Attività di praticantato presso gli uffici giudiziari (ex D.M. 13.3.2016 n. 58)</a:t>
            </a:r>
          </a:p>
          <a:p>
            <a:pPr algn="just"/>
            <a:r>
              <a:rPr lang="it-IT" dirty="0"/>
              <a:t>Da svolgersi sempre sotto la guida di un magistrato e </a:t>
            </a:r>
            <a:r>
              <a:rPr lang="it-IT" b="1" u="sng" dirty="0"/>
              <a:t>non può superare i 12 mesi</a:t>
            </a:r>
            <a:r>
              <a:rPr lang="it-IT" dirty="0"/>
              <a:t>, può essere svolto anche presso diversi uffici giudiziari, ma per un minimo di 6 mesi per ogni ufficio. </a:t>
            </a:r>
          </a:p>
          <a:p>
            <a:pPr algn="just"/>
            <a:r>
              <a:rPr lang="it-IT" dirty="0"/>
              <a:t>Possono accedere anche i praticanti che non sono in possesso dei requisiti di merito di cui all’articolo 73 D.L. 69/2013.</a:t>
            </a:r>
          </a:p>
          <a:p>
            <a:pPr algn="just"/>
            <a:r>
              <a:rPr lang="it-IT" dirty="0"/>
              <a:t>Al fine di assicurare coordinamento tra l’attività di pratica e il tirocinio, i capi degli uffici giudiziari elaborano un c.d. progetto formativo.</a:t>
            </a:r>
          </a:p>
          <a:p>
            <a:endParaRPr lang="it-IT" dirty="0"/>
          </a:p>
        </p:txBody>
      </p:sp>
    </p:spTree>
    <p:extLst>
      <p:ext uri="{BB962C8B-B14F-4D97-AF65-F5344CB8AC3E}">
        <p14:creationId xmlns:p14="http://schemas.microsoft.com/office/powerpoint/2010/main" val="3803389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31BAB36E-DB86-4259-A6AA-9D951F4A07FC}"/>
              </a:ext>
            </a:extLst>
          </p:cNvPr>
          <p:cNvSpPr>
            <a:spLocks noGrp="1"/>
          </p:cNvSpPr>
          <p:nvPr>
            <p:ph type="ftr" sz="quarter" idx="11"/>
          </p:nvPr>
        </p:nvSpPr>
        <p:spPr/>
        <p:txBody>
          <a:bodyPr/>
          <a:lstStyle/>
          <a:p>
            <a:r>
              <a:rPr lang="it-IT" dirty="0"/>
              <a:t>12</a:t>
            </a:r>
          </a:p>
        </p:txBody>
      </p:sp>
      <p:sp>
        <p:nvSpPr>
          <p:cNvPr id="3" name="CasellaDiTesto 2">
            <a:extLst>
              <a:ext uri="{FF2B5EF4-FFF2-40B4-BE49-F238E27FC236}">
                <a16:creationId xmlns:a16="http://schemas.microsoft.com/office/drawing/2014/main" id="{B983FB5D-67A9-4F5B-BF9E-7BF9D94724E4}"/>
              </a:ext>
            </a:extLst>
          </p:cNvPr>
          <p:cNvSpPr txBox="1"/>
          <p:nvPr/>
        </p:nvSpPr>
        <p:spPr>
          <a:xfrm>
            <a:off x="216817" y="188536"/>
            <a:ext cx="11623250" cy="5078313"/>
          </a:xfrm>
          <a:prstGeom prst="rect">
            <a:avLst/>
          </a:prstGeom>
          <a:noFill/>
        </p:spPr>
        <p:txBody>
          <a:bodyPr wrap="square" rtlCol="0">
            <a:spAutoFit/>
          </a:bodyPr>
          <a:lstStyle/>
          <a:p>
            <a:r>
              <a:rPr lang="it-IT" dirty="0"/>
              <a:t>Posso iscrivermi alla pratica anticipata anche se mancano meno di sei mesi alla laurea?</a:t>
            </a:r>
          </a:p>
          <a:p>
            <a:pPr algn="just"/>
            <a:r>
              <a:rPr lang="it-IT" dirty="0"/>
              <a:t>	Si. E’ possibile svolgere il tirocinio anticipato purché: </a:t>
            </a:r>
          </a:p>
          <a:p>
            <a:pPr algn="just"/>
            <a:r>
              <a:rPr lang="it-IT" dirty="0"/>
              <a:t>a) la domanda venga presentata nell’ultimo anno del corso di studi, </a:t>
            </a:r>
          </a:p>
          <a:p>
            <a:pPr algn="just"/>
            <a:r>
              <a:rPr lang="it-IT" dirty="0"/>
              <a:t>b) sia stata stipulata tra l’Ordine e l’Università apposita Convenzione, </a:t>
            </a:r>
          </a:p>
          <a:p>
            <a:pPr algn="just"/>
            <a:r>
              <a:rPr lang="it-IT" dirty="0"/>
              <a:t>c) siano osservate le disposizioni di cui al Regolamento della pratica forense e alla delibera 2. 3.  Consiliare del 12/04/2018.</a:t>
            </a:r>
          </a:p>
          <a:p>
            <a:pPr algn="just"/>
            <a:r>
              <a:rPr lang="it-IT" dirty="0"/>
              <a:t>N.B. Ai fini della partecipazione all’esame di abilitazione, è consigliabile presentare domanda entro il 10 maggio e ratificare la laurea entro il 10 novembre dell’anno antecedente a quello in cui si vuole sostenere l’esame. </a:t>
            </a:r>
          </a:p>
          <a:p>
            <a:pPr algn="just"/>
            <a:endParaRPr lang="it-IT" dirty="0"/>
          </a:p>
          <a:p>
            <a:endParaRPr lang="it-IT" dirty="0"/>
          </a:p>
          <a:p>
            <a:r>
              <a:rPr lang="it-IT" dirty="0"/>
              <a:t>Vorrei iscrivermi al Registro per la pratica anticipata, cosa devo fare?</a:t>
            </a:r>
          </a:p>
          <a:p>
            <a:pPr algn="just"/>
            <a:r>
              <a:rPr lang="it-IT" dirty="0"/>
              <a:t>Sul sito istituzionale dell’Ordine, nella sezione Modulistica/Iscrizioni Albo e Registri, troverà l’istanza corredata dai documenti necessari a ottenere l’iscrizione al Registro dei Praticanti.</a:t>
            </a:r>
          </a:p>
          <a:p>
            <a:pPr algn="just"/>
            <a:r>
              <a:rPr lang="it-IT" dirty="0"/>
              <a:t>N.B. La dichiarazione dell’Università richiesta nel Foglio 6 deve intendersi sostituita dalla certificazione degli esami sostenuti.</a:t>
            </a:r>
          </a:p>
          <a:p>
            <a:pPr algn="just"/>
            <a:r>
              <a:rPr lang="it-IT" dirty="0"/>
              <a:t>La documentazione dovrà essere trasmessa a mezzo e-mail (iscrizioni@ordineavvocati.roma.it) o PEC (iscrizioni@ordineavvocatiroma.org) all’Ufficio Iscrizioni. In seguito alla delibera di avvenuta iscrizione, che sarà comunicata mediante e-mail, il Praticante potrà recarsi allo sportello dell’Ufficio Iscrizioni per ritirare il libretto della pratica portando con sé una fototessera. </a:t>
            </a:r>
          </a:p>
        </p:txBody>
      </p:sp>
    </p:spTree>
    <p:extLst>
      <p:ext uri="{BB962C8B-B14F-4D97-AF65-F5344CB8AC3E}">
        <p14:creationId xmlns:p14="http://schemas.microsoft.com/office/powerpoint/2010/main" val="1285456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13</a:t>
            </a:r>
          </a:p>
        </p:txBody>
      </p:sp>
      <p:sp>
        <p:nvSpPr>
          <p:cNvPr id="3" name="CasellaDiTesto 2">
            <a:extLst>
              <a:ext uri="{FF2B5EF4-FFF2-40B4-BE49-F238E27FC236}">
                <a16:creationId xmlns:a16="http://schemas.microsoft.com/office/drawing/2014/main" id="{B8BE7CDD-8641-43C7-BD58-DA9093B70DAB}"/>
              </a:ext>
            </a:extLst>
          </p:cNvPr>
          <p:cNvSpPr txBox="1"/>
          <p:nvPr/>
        </p:nvSpPr>
        <p:spPr>
          <a:xfrm>
            <a:off x="251381" y="345247"/>
            <a:ext cx="11689237" cy="5909310"/>
          </a:xfrm>
          <a:prstGeom prst="rect">
            <a:avLst/>
          </a:prstGeom>
          <a:noFill/>
        </p:spPr>
        <p:txBody>
          <a:bodyPr wrap="square" rtlCol="0">
            <a:spAutoFit/>
          </a:bodyPr>
          <a:lstStyle/>
          <a:p>
            <a:pPr algn="ctr"/>
            <a:r>
              <a:rPr lang="it-IT" b="1" dirty="0"/>
              <a:t>ESAME DI STATO (ex art.li 46 – 49 L. 247/2012).</a:t>
            </a:r>
          </a:p>
          <a:p>
            <a:pPr algn="just"/>
            <a:r>
              <a:rPr lang="it-IT" dirty="0"/>
              <a:t> A causa della pandemia COVID -19 sono state emanate numerose norme per regolare l’attività giurisdizionale e si è anche derogato alle norme esistenti sulle modalità di svolgimento dell’esame di stato disciplinato in maniera eccezionale con il D.L. 31/2021, </a:t>
            </a:r>
            <a:r>
              <a:rPr lang="it-IT" dirty="0" err="1"/>
              <a:t>conv</a:t>
            </a:r>
            <a:r>
              <a:rPr lang="it-IT" dirty="0"/>
              <a:t>. in L. 50/2021, modalità in parte confermate per la attuale sessione 2023.</a:t>
            </a:r>
          </a:p>
          <a:p>
            <a:pPr algn="just"/>
            <a:endParaRPr lang="it-IT" dirty="0"/>
          </a:p>
          <a:p>
            <a:pPr algn="ctr"/>
            <a:r>
              <a:rPr lang="it-IT" b="1" dirty="0"/>
              <a:t>Cosa prevedono le modalità ordinarie?</a:t>
            </a:r>
          </a:p>
          <a:p>
            <a:pPr algn="just"/>
            <a:r>
              <a:rPr lang="it-IT" dirty="0"/>
              <a:t>L’esame di stato si articola in tre prove scritte e in una prova orale (art. 46 L. 247/2012).</a:t>
            </a:r>
          </a:p>
          <a:p>
            <a:pPr algn="just"/>
            <a:r>
              <a:rPr lang="it-IT" b="1" dirty="0"/>
              <a:t>Prove scritte </a:t>
            </a:r>
            <a:r>
              <a:rPr lang="it-IT" dirty="0"/>
              <a:t>hanno ad oggetto su temi formulati dal Ministro della Giustizia e hanno per oggetto:</a:t>
            </a:r>
          </a:p>
          <a:p>
            <a:pPr marL="285750" indent="-285750" algn="just">
              <a:buFontTx/>
              <a:buChar char="-"/>
            </a:pPr>
            <a:r>
              <a:rPr lang="it-IT" dirty="0"/>
              <a:t>Redazione </a:t>
            </a:r>
            <a:r>
              <a:rPr lang="it-IT" b="1" dirty="0"/>
              <a:t>parere</a:t>
            </a:r>
            <a:r>
              <a:rPr lang="it-IT" dirty="0"/>
              <a:t> motivato </a:t>
            </a:r>
            <a:r>
              <a:rPr lang="it-IT" b="1" dirty="0"/>
              <a:t>diritto civile</a:t>
            </a:r>
            <a:r>
              <a:rPr lang="it-IT" dirty="0"/>
              <a:t>;</a:t>
            </a:r>
          </a:p>
          <a:p>
            <a:pPr marL="285750" indent="-285750" algn="just">
              <a:buFontTx/>
              <a:buChar char="-"/>
            </a:pPr>
            <a:r>
              <a:rPr lang="it-IT" dirty="0"/>
              <a:t>Redazione </a:t>
            </a:r>
            <a:r>
              <a:rPr lang="it-IT" b="1" dirty="0"/>
              <a:t>parere</a:t>
            </a:r>
            <a:r>
              <a:rPr lang="it-IT" dirty="0"/>
              <a:t> motivato </a:t>
            </a:r>
            <a:r>
              <a:rPr lang="it-IT" b="1" dirty="0"/>
              <a:t>diritto penale</a:t>
            </a:r>
            <a:r>
              <a:rPr lang="it-IT" dirty="0"/>
              <a:t>;</a:t>
            </a:r>
          </a:p>
          <a:p>
            <a:pPr marL="285750" indent="-285750" algn="just">
              <a:buFontTx/>
              <a:buChar char="-"/>
            </a:pPr>
            <a:r>
              <a:rPr lang="it-IT" dirty="0"/>
              <a:t>Redazione di un </a:t>
            </a:r>
            <a:r>
              <a:rPr lang="it-IT" b="1" dirty="0"/>
              <a:t>atto giudiziario </a:t>
            </a:r>
            <a:r>
              <a:rPr lang="it-IT" dirty="0"/>
              <a:t>che postuli conoscenze di diritto sostanziale e diritto processuale in una </a:t>
            </a:r>
            <a:r>
              <a:rPr lang="it-IT" b="1" dirty="0"/>
              <a:t>materia a scelta </a:t>
            </a:r>
            <a:r>
              <a:rPr lang="it-IT" dirty="0"/>
              <a:t>dal candidato tra diritto privato, diritto penale e diritto amministrativo.</a:t>
            </a:r>
          </a:p>
          <a:p>
            <a:pPr algn="just"/>
            <a:r>
              <a:rPr lang="it-IT" dirty="0"/>
              <a:t>Per la redazione sono assegnate </a:t>
            </a:r>
            <a:r>
              <a:rPr lang="it-IT" b="1" dirty="0"/>
              <a:t>sette</a:t>
            </a:r>
            <a:r>
              <a:rPr lang="it-IT" dirty="0"/>
              <a:t> ore dalla dettatura della traccia.</a:t>
            </a:r>
          </a:p>
          <a:p>
            <a:pPr algn="just"/>
            <a:r>
              <a:rPr lang="it-IT" dirty="0"/>
              <a:t>Le prove scritte si svolgono con il solo ausilio dei testi di legge </a:t>
            </a:r>
            <a:r>
              <a:rPr lang="it-IT" b="1" dirty="0"/>
              <a:t>senza commenti e citazioni giudiziarie</a:t>
            </a:r>
            <a:r>
              <a:rPr lang="it-IT" dirty="0"/>
              <a:t>. Esse devono iniziare in tutte le sedi nella stessa ora.</a:t>
            </a:r>
          </a:p>
          <a:p>
            <a:pPr algn="just"/>
            <a:r>
              <a:rPr lang="it-IT" dirty="0"/>
              <a:t>La valutazione delle prove scritta è effettuata secondo i seguenti criteri (art. 46, comma 6, L. 247/2012):</a:t>
            </a:r>
          </a:p>
          <a:p>
            <a:pPr marL="285750" indent="-285750" algn="just">
              <a:buFontTx/>
              <a:buChar char="-"/>
            </a:pPr>
            <a:r>
              <a:rPr lang="it-IT" dirty="0"/>
              <a:t>chiarezza, logicità e rigore metodologico dell’esposizione;</a:t>
            </a:r>
          </a:p>
          <a:p>
            <a:pPr marL="285750" indent="-285750" algn="just">
              <a:buFontTx/>
              <a:buChar char="-"/>
            </a:pPr>
            <a:r>
              <a:rPr lang="it-IT" dirty="0"/>
              <a:t>Dimostrazione della concreta capacità di soluzione, di specifici problemi giuridici;</a:t>
            </a:r>
          </a:p>
          <a:p>
            <a:pPr marL="285750" indent="-285750" algn="just">
              <a:buFontTx/>
              <a:buChar char="-"/>
            </a:pPr>
            <a:r>
              <a:rPr lang="it-IT" dirty="0"/>
              <a:t>Dimostrazione della conoscenza dei fondamenti teorici degli istituti giuridici trattati;</a:t>
            </a:r>
          </a:p>
          <a:p>
            <a:pPr marL="285750" indent="-285750" algn="just">
              <a:buFontTx/>
              <a:buChar char="-"/>
            </a:pPr>
            <a:r>
              <a:rPr lang="it-IT" dirty="0"/>
              <a:t>Dimostrazione della capacità di cogliere eventuali profili di interdisciplinarietà;</a:t>
            </a:r>
          </a:p>
          <a:p>
            <a:pPr marL="285750" indent="-285750" algn="just">
              <a:buFontTx/>
              <a:buChar char="-"/>
            </a:pPr>
            <a:r>
              <a:rPr lang="it-IT" dirty="0"/>
              <a:t>Dimostrazione della conoscenza delle tecniche di persuasione e argomentazione.</a:t>
            </a:r>
          </a:p>
        </p:txBody>
      </p:sp>
    </p:spTree>
    <p:extLst>
      <p:ext uri="{BB962C8B-B14F-4D97-AF65-F5344CB8AC3E}">
        <p14:creationId xmlns:p14="http://schemas.microsoft.com/office/powerpoint/2010/main" val="765950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14</a:t>
            </a:r>
          </a:p>
        </p:txBody>
      </p:sp>
      <p:sp>
        <p:nvSpPr>
          <p:cNvPr id="3" name="CasellaDiTesto 2">
            <a:extLst>
              <a:ext uri="{FF2B5EF4-FFF2-40B4-BE49-F238E27FC236}">
                <a16:creationId xmlns:a16="http://schemas.microsoft.com/office/drawing/2014/main" id="{B8BE7CDD-8641-43C7-BD58-DA9093B70DAB}"/>
              </a:ext>
            </a:extLst>
          </p:cNvPr>
          <p:cNvSpPr txBox="1"/>
          <p:nvPr/>
        </p:nvSpPr>
        <p:spPr>
          <a:xfrm>
            <a:off x="235670" y="263951"/>
            <a:ext cx="11689237" cy="5909310"/>
          </a:xfrm>
          <a:prstGeom prst="rect">
            <a:avLst/>
          </a:prstGeom>
          <a:noFill/>
        </p:spPr>
        <p:txBody>
          <a:bodyPr wrap="square" rtlCol="0">
            <a:spAutoFit/>
          </a:bodyPr>
          <a:lstStyle/>
          <a:p>
            <a:pPr algn="just"/>
            <a:r>
              <a:rPr lang="it-IT" b="1" dirty="0"/>
              <a:t>Prova orale: </a:t>
            </a:r>
            <a:r>
              <a:rPr lang="it-IT" dirty="0"/>
              <a:t>sono ammessi i candidati che abbiano conseguito, nelle tre prove scritte, un </a:t>
            </a:r>
            <a:r>
              <a:rPr lang="it-IT" b="1" dirty="0"/>
              <a:t>punteggio complessivo di almeno 90 punti e un punteggio non inferiore a 30 punti in ciascuna prova.</a:t>
            </a:r>
          </a:p>
          <a:p>
            <a:pPr algn="just"/>
            <a:endParaRPr lang="it-IT" b="1" dirty="0"/>
          </a:p>
          <a:p>
            <a:pPr algn="just"/>
            <a:r>
              <a:rPr lang="it-IT" dirty="0"/>
              <a:t>Il candidato deve </a:t>
            </a:r>
            <a:r>
              <a:rPr lang="it-IT" b="1" dirty="0"/>
              <a:t>illustrare la prova scritta</a:t>
            </a:r>
            <a:r>
              <a:rPr lang="it-IT" dirty="0"/>
              <a:t>; deve prepararsi obbligatoriamente sulle seguenti materie: </a:t>
            </a:r>
            <a:r>
              <a:rPr lang="it-IT" b="1" dirty="0"/>
              <a:t>ordinamento e deontologia forensi, diritto civile, diritto penale, diritto processuale civile, diritto processuale penale</a:t>
            </a:r>
            <a:r>
              <a:rPr lang="it-IT" dirty="0"/>
              <a:t>; inoltre deve prepararsi </a:t>
            </a:r>
            <a:r>
              <a:rPr lang="it-IT" b="1" dirty="0"/>
              <a:t>su altre due materie scelte preventivamente dal candidato </a:t>
            </a:r>
            <a:r>
              <a:rPr lang="it-IT" dirty="0"/>
              <a:t>tra diritto costituzionale, diritto amministrativo, diritto del lavoro, diritto commerciale, diritto dell’unione europea, diritto internazionale privato, diritto tributario, diritto ecclesiastico e ordinamento giudiziario e penitenziario.</a:t>
            </a:r>
          </a:p>
          <a:p>
            <a:pPr algn="just"/>
            <a:endParaRPr lang="it-IT" dirty="0"/>
          </a:p>
          <a:p>
            <a:pPr algn="just"/>
            <a:endParaRPr lang="it-IT" dirty="0"/>
          </a:p>
          <a:p>
            <a:pPr algn="just"/>
            <a:r>
              <a:rPr lang="it-IT" dirty="0"/>
              <a:t>Le prove orali sono pubbliche, durano </a:t>
            </a:r>
            <a:r>
              <a:rPr lang="it-IT" b="1" dirty="0"/>
              <a:t>non meno di 45 e non più di 60 minuti </a:t>
            </a:r>
            <a:r>
              <a:rPr lang="it-IT" dirty="0"/>
              <a:t>per ciascun candidato e le domande sono rivolte mediante estrazione svolta con modalità informatiche tra quelle contenute in un apposito data –base (art. 6 D.M. 48/2016).</a:t>
            </a:r>
          </a:p>
          <a:p>
            <a:pPr algn="just"/>
            <a:r>
              <a:rPr lang="it-IT" dirty="0"/>
              <a:t>Si deve rilevare che tale previsione non è sempre applicata e non da tutti i consigli degli ordini e che è stata oggetto anche di motivo di ricorsi al TAR nel caso di impugnazione con discordanti pronunce giurisdizionali.</a:t>
            </a:r>
          </a:p>
          <a:p>
            <a:pPr algn="just"/>
            <a:r>
              <a:rPr lang="it-IT" dirty="0"/>
              <a:t>Per la prova orale ogni componente della commissione di esame dispone di 10 punti per ciascuna delle materie di esame e sono giudicati idonei i candidati che ottengono un punteggio non inferiore a 30 punti per ciascuna materia (ex art. 46, comma 11 e 12, L. 247/2012).</a:t>
            </a:r>
          </a:p>
          <a:p>
            <a:pPr algn="just"/>
            <a:endParaRPr lang="it-IT" dirty="0"/>
          </a:p>
          <a:p>
            <a:pPr algn="just"/>
            <a:endParaRPr lang="it-IT" dirty="0"/>
          </a:p>
          <a:p>
            <a:pPr algn="just"/>
            <a:endParaRPr lang="it-IT" b="1" dirty="0"/>
          </a:p>
        </p:txBody>
      </p:sp>
    </p:spTree>
    <p:extLst>
      <p:ext uri="{BB962C8B-B14F-4D97-AF65-F5344CB8AC3E}">
        <p14:creationId xmlns:p14="http://schemas.microsoft.com/office/powerpoint/2010/main" val="365166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15</a:t>
            </a:r>
          </a:p>
        </p:txBody>
      </p:sp>
      <p:sp>
        <p:nvSpPr>
          <p:cNvPr id="4" name="CasellaDiTesto 3">
            <a:extLst>
              <a:ext uri="{FF2B5EF4-FFF2-40B4-BE49-F238E27FC236}">
                <a16:creationId xmlns:a16="http://schemas.microsoft.com/office/drawing/2014/main" id="{CBB48F38-1F7D-423E-A6CE-8EF5E3543681}"/>
              </a:ext>
            </a:extLst>
          </p:cNvPr>
          <p:cNvSpPr txBox="1"/>
          <p:nvPr/>
        </p:nvSpPr>
        <p:spPr>
          <a:xfrm>
            <a:off x="301658" y="254524"/>
            <a:ext cx="11576115" cy="5632311"/>
          </a:xfrm>
          <a:prstGeom prst="rect">
            <a:avLst/>
          </a:prstGeom>
          <a:noFill/>
        </p:spPr>
        <p:txBody>
          <a:bodyPr wrap="square" rtlCol="0">
            <a:spAutoFit/>
          </a:bodyPr>
          <a:lstStyle/>
          <a:p>
            <a:pPr algn="ctr"/>
            <a:r>
              <a:rPr lang="it-IT" b="1" dirty="0"/>
              <a:t>Esame di stato durante il COVID – 19</a:t>
            </a:r>
          </a:p>
          <a:p>
            <a:pPr algn="just"/>
            <a:r>
              <a:rPr lang="it-IT" dirty="0"/>
              <a:t>L’esame di stato si articola in due prove orali (art. 2 D.L. 31/2021):</a:t>
            </a:r>
          </a:p>
          <a:p>
            <a:pPr marL="285750" indent="-285750" algn="just">
              <a:buFontTx/>
              <a:buChar char="-"/>
            </a:pPr>
            <a:r>
              <a:rPr lang="it-IT" b="1" dirty="0"/>
              <a:t>1° prova orale</a:t>
            </a:r>
            <a:r>
              <a:rPr lang="it-IT" dirty="0"/>
              <a:t>: ha ad oggetto l’esame e la discussione di una </a:t>
            </a:r>
            <a:r>
              <a:rPr lang="it-IT" b="1" dirty="0"/>
              <a:t>questione pratico</a:t>
            </a:r>
            <a:r>
              <a:rPr lang="it-IT" dirty="0"/>
              <a:t> – applicativa, nella forma della soluzione di un </a:t>
            </a:r>
            <a:r>
              <a:rPr lang="it-IT" b="1" dirty="0"/>
              <a:t>caso</a:t>
            </a:r>
            <a:r>
              <a:rPr lang="it-IT" dirty="0"/>
              <a:t> che postuli </a:t>
            </a:r>
            <a:r>
              <a:rPr lang="it-IT" b="1" dirty="0"/>
              <a:t>conoscenze di diritto sostanziale e di diritto processuale</a:t>
            </a:r>
            <a:r>
              <a:rPr lang="it-IT" dirty="0"/>
              <a:t>, in una </a:t>
            </a:r>
            <a:r>
              <a:rPr lang="it-IT" b="1" dirty="0"/>
              <a:t>materia scelta </a:t>
            </a:r>
            <a:r>
              <a:rPr lang="it-IT" dirty="0"/>
              <a:t>preventivamente </a:t>
            </a:r>
            <a:r>
              <a:rPr lang="it-IT" b="1" dirty="0"/>
              <a:t>dal candidato </a:t>
            </a:r>
            <a:r>
              <a:rPr lang="it-IT" dirty="0"/>
              <a:t>tra le seguenti: materia regolata dal codice </a:t>
            </a:r>
            <a:r>
              <a:rPr lang="it-IT" b="1" dirty="0"/>
              <a:t>civile</a:t>
            </a:r>
            <a:r>
              <a:rPr lang="it-IT" dirty="0"/>
              <a:t>; materia regolata dal codice </a:t>
            </a:r>
            <a:r>
              <a:rPr lang="it-IT" b="1" dirty="0"/>
              <a:t>penale</a:t>
            </a:r>
            <a:r>
              <a:rPr lang="it-IT" dirty="0"/>
              <a:t>; diritto </a:t>
            </a:r>
            <a:r>
              <a:rPr lang="it-IT" b="1" dirty="0"/>
              <a:t>amministrativo</a:t>
            </a:r>
            <a:r>
              <a:rPr lang="it-IT" dirty="0"/>
              <a:t>.</a:t>
            </a:r>
          </a:p>
          <a:p>
            <a:pPr algn="just"/>
            <a:r>
              <a:rPr lang="it-IT" dirty="0"/>
              <a:t>La prova si svolge con modalità di </a:t>
            </a:r>
            <a:r>
              <a:rPr lang="it-IT" b="1" dirty="0"/>
              <a:t>collegamento da remoto </a:t>
            </a:r>
            <a:r>
              <a:rPr lang="it-IT" dirty="0"/>
              <a:t>ferma restando la presenza presso la sede della prova di esame del segretario della seduta e del candidato da esaminare, nel rispetto delle prescrizioni sanitarie, vigenti al momento dell’espletamento della prova. Per lo svolgimento della prova è assegnata complessivamente </a:t>
            </a:r>
            <a:r>
              <a:rPr lang="it-IT" b="1" dirty="0"/>
              <a:t>un’ora </a:t>
            </a:r>
            <a:r>
              <a:rPr lang="it-IT" dirty="0"/>
              <a:t>dal momento della dettatura del quesito: </a:t>
            </a:r>
            <a:r>
              <a:rPr lang="it-IT" b="1" dirty="0"/>
              <a:t>30 minuti per l’esame preliminare del quesito e 30 minuti per la discussione</a:t>
            </a:r>
            <a:r>
              <a:rPr lang="it-IT" dirty="0"/>
              <a:t>. </a:t>
            </a:r>
          </a:p>
          <a:p>
            <a:pPr algn="just"/>
            <a:r>
              <a:rPr lang="it-IT" dirty="0"/>
              <a:t>Durante l’esame preliminare del quesito, il candidato </a:t>
            </a:r>
            <a:r>
              <a:rPr lang="it-IT" b="1" dirty="0"/>
              <a:t>può consultare i codici, anche commentati </a:t>
            </a:r>
            <a:r>
              <a:rPr lang="it-IT" dirty="0"/>
              <a:t>esclusivamente con la </a:t>
            </a:r>
            <a:r>
              <a:rPr lang="it-IT" b="1" dirty="0"/>
              <a:t>giurisprudenza</a:t>
            </a:r>
            <a:r>
              <a:rPr lang="it-IT" dirty="0"/>
              <a:t>, le leggi e i decreti dello Stato.</a:t>
            </a:r>
          </a:p>
          <a:p>
            <a:pPr algn="just"/>
            <a:endParaRPr lang="it-IT" dirty="0"/>
          </a:p>
          <a:p>
            <a:pPr marL="285750" indent="-285750" algn="just">
              <a:buFontTx/>
              <a:buChar char="-"/>
            </a:pPr>
            <a:r>
              <a:rPr lang="it-IT" b="1" dirty="0"/>
              <a:t>2° prova orale</a:t>
            </a:r>
            <a:r>
              <a:rPr lang="it-IT" dirty="0"/>
              <a:t>: è pubblica e deve durare non meno di 45 e non più di 60 minuti per ciascun candidato.</a:t>
            </a:r>
          </a:p>
          <a:p>
            <a:pPr algn="just"/>
            <a:r>
              <a:rPr lang="it-IT" dirty="0"/>
              <a:t>Si svolge a non meno di 30 giorni di distanza dalla prima e consiste: </a:t>
            </a:r>
          </a:p>
          <a:p>
            <a:pPr algn="just"/>
            <a:r>
              <a:rPr lang="it-IT" b="1" dirty="0"/>
              <a:t>a. </a:t>
            </a:r>
            <a:r>
              <a:rPr lang="it-IT" dirty="0"/>
              <a:t>nella discussione di brevi questioni relative a </a:t>
            </a:r>
            <a:r>
              <a:rPr lang="it-IT" b="1" dirty="0"/>
              <a:t>5 materie </a:t>
            </a:r>
            <a:r>
              <a:rPr lang="it-IT" dirty="0"/>
              <a:t>scelte preventivamente dal candidato, di cui: </a:t>
            </a:r>
            <a:r>
              <a:rPr lang="it-IT" b="1" dirty="0"/>
              <a:t>una tra diritto civile e diritto penale, purché diversa dalla materia già scelta </a:t>
            </a:r>
            <a:r>
              <a:rPr lang="it-IT" dirty="0"/>
              <a:t>per la prima prova orale; </a:t>
            </a:r>
            <a:r>
              <a:rPr lang="it-IT" b="1" dirty="0"/>
              <a:t>una tra diritto processuale civile e diritto processuale penale</a:t>
            </a:r>
            <a:r>
              <a:rPr lang="it-IT" dirty="0"/>
              <a:t>; </a:t>
            </a:r>
            <a:r>
              <a:rPr lang="it-IT" b="1" dirty="0"/>
              <a:t>tre tra </a:t>
            </a:r>
            <a:r>
              <a:rPr lang="it-IT" dirty="0"/>
              <a:t>le seguenti: diritto civile, diritto penale, diritto </a:t>
            </a:r>
            <a:r>
              <a:rPr lang="it-IT" b="1" dirty="0"/>
              <a:t>costituzionale</a:t>
            </a:r>
            <a:r>
              <a:rPr lang="it-IT" dirty="0"/>
              <a:t>, diritto amministrativo, diritto tributario, diritto commerciale, diritto del lavoro, </a:t>
            </a:r>
            <a:r>
              <a:rPr lang="it-IT" b="1" dirty="0"/>
              <a:t>diritto dell’unione europea</a:t>
            </a:r>
            <a:r>
              <a:rPr lang="it-IT" dirty="0"/>
              <a:t>, </a:t>
            </a:r>
            <a:r>
              <a:rPr lang="it-IT" b="1" dirty="0"/>
              <a:t>diritto internazionale privato, diritto ecclesiastico.</a:t>
            </a:r>
          </a:p>
        </p:txBody>
      </p:sp>
    </p:spTree>
    <p:extLst>
      <p:ext uri="{BB962C8B-B14F-4D97-AF65-F5344CB8AC3E}">
        <p14:creationId xmlns:p14="http://schemas.microsoft.com/office/powerpoint/2010/main" val="1780541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16</a:t>
            </a:r>
          </a:p>
        </p:txBody>
      </p:sp>
      <p:sp>
        <p:nvSpPr>
          <p:cNvPr id="4" name="CasellaDiTesto 3">
            <a:extLst>
              <a:ext uri="{FF2B5EF4-FFF2-40B4-BE49-F238E27FC236}">
                <a16:creationId xmlns:a16="http://schemas.microsoft.com/office/drawing/2014/main" id="{1C59CE2D-4382-4664-A565-CAAF0F88D953}"/>
              </a:ext>
            </a:extLst>
          </p:cNvPr>
          <p:cNvSpPr txBox="1"/>
          <p:nvPr/>
        </p:nvSpPr>
        <p:spPr>
          <a:xfrm>
            <a:off x="377072" y="311085"/>
            <a:ext cx="11387580" cy="6186309"/>
          </a:xfrm>
          <a:prstGeom prst="rect">
            <a:avLst/>
          </a:prstGeom>
          <a:noFill/>
        </p:spPr>
        <p:txBody>
          <a:bodyPr wrap="square" rtlCol="0">
            <a:spAutoFit/>
          </a:bodyPr>
          <a:lstStyle/>
          <a:p>
            <a:r>
              <a:rPr lang="it-IT" b="1" dirty="0"/>
              <a:t>Nel caso di scelta della materia del diritto amministrativo nella prima prova orale, la seconda prova orale ha per oggetto il diritto civile e il diritto penale</a:t>
            </a:r>
            <a:r>
              <a:rPr lang="it-IT" dirty="0"/>
              <a:t>, una materia scelta tra diritto processuale civile e diritto processuale penale e due tra le seguenti: diritto costituzionale, diritto amministrativo, diritto tributario, diritto commerciale, diritto del lavoro, diritto dell’unione europea, diritto internazionale privato, diritto ecclesiastico.</a:t>
            </a:r>
          </a:p>
          <a:p>
            <a:r>
              <a:rPr lang="it-IT" b="1" dirty="0"/>
              <a:t>b. </a:t>
            </a:r>
            <a:r>
              <a:rPr lang="it-IT" dirty="0"/>
              <a:t>nella dimostrazione di conoscenza </a:t>
            </a:r>
            <a:r>
              <a:rPr lang="it-IT" b="1" dirty="0"/>
              <a:t>dell’ordinamento forense e dei diritto e doveri dell’avvocato.</a:t>
            </a:r>
          </a:p>
          <a:p>
            <a:endParaRPr lang="it-IT" b="1" dirty="0"/>
          </a:p>
          <a:p>
            <a:pPr algn="ctr"/>
            <a:r>
              <a:rPr lang="it-IT" b="1" dirty="0"/>
              <a:t>Esame di avvocato SESSIONE 2023</a:t>
            </a:r>
          </a:p>
          <a:p>
            <a:pPr algn="just"/>
            <a:r>
              <a:rPr lang="it-IT" dirty="0"/>
              <a:t>L'esame di Stato si articola in </a:t>
            </a:r>
            <a:r>
              <a:rPr lang="it-IT" b="1" u="sng" dirty="0"/>
              <a:t>una</a:t>
            </a:r>
            <a:r>
              <a:rPr lang="it-IT" b="1" dirty="0"/>
              <a:t> prova scritta e una prova orale</a:t>
            </a:r>
            <a:r>
              <a:rPr lang="it-IT" dirty="0"/>
              <a:t>:</a:t>
            </a:r>
          </a:p>
          <a:p>
            <a:pPr marL="285750" indent="-285750" algn="just">
              <a:buFontTx/>
              <a:buChar char="-"/>
            </a:pPr>
            <a:r>
              <a:rPr lang="it-IT" b="1" dirty="0"/>
              <a:t>La prova scritta </a:t>
            </a:r>
            <a:r>
              <a:rPr lang="it-IT" dirty="0"/>
              <a:t>viene svolta sui temi formulati dal Ministero della giustizia e ha ad oggetto la redazione di un </a:t>
            </a:r>
            <a:r>
              <a:rPr lang="it-IT" b="1" dirty="0"/>
              <a:t>atto giudiziario</a:t>
            </a:r>
            <a:r>
              <a:rPr lang="it-IT" dirty="0"/>
              <a:t> che postuli conoscenze di </a:t>
            </a:r>
            <a:r>
              <a:rPr lang="it-IT" b="1" dirty="0"/>
              <a:t>diritto sostanziale </a:t>
            </a:r>
            <a:r>
              <a:rPr lang="it-IT" dirty="0"/>
              <a:t>e di </a:t>
            </a:r>
            <a:r>
              <a:rPr lang="it-IT" b="1" dirty="0"/>
              <a:t>diritto processuale</a:t>
            </a:r>
            <a:r>
              <a:rPr lang="it-IT" dirty="0"/>
              <a:t>, su un quesito proposto in materia </a:t>
            </a:r>
            <a:r>
              <a:rPr lang="it-IT" b="1" dirty="0"/>
              <a:t>scelta dal candidato tra il diritto civile, il diritto penale e il diritto amministrativo</a:t>
            </a:r>
            <a:r>
              <a:rPr lang="it-IT" dirty="0"/>
              <a:t>. Il candidato sceglie la materia predisponendo uno degli atti giudiziari dettati dal presidente della commissione d'esame. Per lo svolgimento della prova scritta sono assegnate sette ore dal momento della dettatura del tema. </a:t>
            </a:r>
          </a:p>
          <a:p>
            <a:pPr marL="285750" indent="-285750" algn="just">
              <a:buFontTx/>
              <a:buChar char="-"/>
            </a:pPr>
            <a:r>
              <a:rPr lang="it-IT" b="1" dirty="0"/>
              <a:t>La prova orale </a:t>
            </a:r>
            <a:r>
              <a:rPr lang="it-IT" dirty="0"/>
              <a:t>è pubblica, si svolge a non meno di trenta giorni di distanza dal deposito dell'elenco degli ammessi presso ciascuna Corte di appello ed è articolata in tre fasi: </a:t>
            </a:r>
            <a:r>
              <a:rPr lang="it-IT" dirty="0">
                <a:effectLst>
                  <a:outerShdw blurRad="38100" dist="38100" dir="2700000" algn="tl">
                    <a:srgbClr val="000000">
                      <a:alpha val="43137"/>
                    </a:srgbClr>
                  </a:outerShdw>
                </a:effectLst>
              </a:rPr>
              <a:t>La </a:t>
            </a:r>
            <a:r>
              <a:rPr lang="it-IT" b="1" dirty="0">
                <a:effectLst>
                  <a:outerShdw blurRad="38100" dist="38100" dir="2700000" algn="tl">
                    <a:srgbClr val="000000">
                      <a:alpha val="43137"/>
                    </a:srgbClr>
                  </a:outerShdw>
                </a:effectLst>
              </a:rPr>
              <a:t>prima fase </a:t>
            </a:r>
            <a:r>
              <a:rPr lang="it-IT" dirty="0"/>
              <a:t>ha ad oggetto l'esame e la discussione di una </a:t>
            </a:r>
            <a:r>
              <a:rPr lang="it-IT" b="1" dirty="0"/>
              <a:t>questione pratico-applicativa</a:t>
            </a:r>
            <a:r>
              <a:rPr lang="it-IT" dirty="0"/>
              <a:t>, </a:t>
            </a:r>
            <a:r>
              <a:rPr lang="it-IT" b="1" dirty="0"/>
              <a:t>nella forma della soluzione di un caso</a:t>
            </a:r>
            <a:r>
              <a:rPr lang="it-IT" dirty="0"/>
              <a:t>, che postuli </a:t>
            </a:r>
            <a:r>
              <a:rPr lang="it-IT" b="1" dirty="0"/>
              <a:t>conoscenze di diritto sostanziale e di diritto processuale</a:t>
            </a:r>
            <a:r>
              <a:rPr lang="it-IT" dirty="0"/>
              <a:t>, </a:t>
            </a:r>
            <a:r>
              <a:rPr lang="it-IT" b="1" dirty="0"/>
              <a:t>in una materia scelta </a:t>
            </a:r>
            <a:r>
              <a:rPr lang="it-IT" dirty="0"/>
              <a:t>preventivamente dal candidato tra il diritto civile, il diritto penale e il diritto amministrativo; </a:t>
            </a:r>
            <a:r>
              <a:rPr lang="it-IT" dirty="0">
                <a:effectLst>
                  <a:outerShdw blurRad="38100" dist="38100" dir="2700000" algn="tl">
                    <a:srgbClr val="000000">
                      <a:alpha val="43137"/>
                    </a:srgbClr>
                  </a:outerShdw>
                </a:effectLst>
              </a:rPr>
              <a:t>la </a:t>
            </a:r>
            <a:r>
              <a:rPr lang="it-IT" b="1" dirty="0">
                <a:effectLst>
                  <a:outerShdw blurRad="38100" dist="38100" dir="2700000" algn="tl">
                    <a:srgbClr val="000000">
                      <a:alpha val="43137"/>
                    </a:srgbClr>
                  </a:outerShdw>
                </a:effectLst>
              </a:rPr>
              <a:t>seconda fase </a:t>
            </a:r>
            <a:r>
              <a:rPr lang="it-IT" dirty="0"/>
              <a:t>verte sulla discussione di brevi questioni che dimostrino le capacità argomentative e di analisi giuridica del candidato relative a </a:t>
            </a:r>
            <a:r>
              <a:rPr lang="it-IT" b="1" dirty="0"/>
              <a:t>tre materie </a:t>
            </a:r>
            <a:r>
              <a:rPr lang="it-IT" dirty="0"/>
              <a:t>scelte preventivamente, </a:t>
            </a:r>
            <a:r>
              <a:rPr lang="it-IT" b="1" dirty="0"/>
              <a:t>di cui una di diritto processuale</a:t>
            </a:r>
            <a:r>
              <a:rPr lang="it-IT" dirty="0"/>
              <a:t>, tra le seguenti: </a:t>
            </a:r>
            <a:r>
              <a:rPr lang="it-IT" b="1" dirty="0"/>
              <a:t>diritto civile, diritto penale, diritto amministrativo</a:t>
            </a:r>
            <a:r>
              <a:rPr lang="it-IT" dirty="0"/>
              <a:t>, diritto processuale civile e diritto processuale penale; </a:t>
            </a:r>
            <a:r>
              <a:rPr lang="it-IT" dirty="0">
                <a:effectLst>
                  <a:outerShdw blurRad="38100" dist="38100" dir="2700000" algn="tl">
                    <a:srgbClr val="000000">
                      <a:alpha val="43137"/>
                    </a:srgbClr>
                  </a:outerShdw>
                </a:effectLst>
              </a:rPr>
              <a:t>La </a:t>
            </a:r>
            <a:r>
              <a:rPr lang="it-IT" b="1" dirty="0">
                <a:effectLst>
                  <a:outerShdw blurRad="38100" dist="38100" dir="2700000" algn="tl">
                    <a:srgbClr val="000000">
                      <a:alpha val="43137"/>
                    </a:srgbClr>
                  </a:outerShdw>
                </a:effectLst>
              </a:rPr>
              <a:t>terza fase</a:t>
            </a:r>
            <a:r>
              <a:rPr lang="it-IT" b="1" dirty="0"/>
              <a:t> </a:t>
            </a:r>
            <a:r>
              <a:rPr lang="it-IT" dirty="0"/>
              <a:t>riguarda la dimostrazione della </a:t>
            </a:r>
            <a:r>
              <a:rPr lang="it-IT" b="1" dirty="0"/>
              <a:t>conoscenza dell'ordinamento forense </a:t>
            </a:r>
            <a:r>
              <a:rPr lang="it-IT" dirty="0"/>
              <a:t>e dei diritti e doveri dell'avvocato. </a:t>
            </a:r>
            <a:endParaRPr lang="it-IT" b="1" dirty="0"/>
          </a:p>
        </p:txBody>
      </p:sp>
    </p:spTree>
    <p:extLst>
      <p:ext uri="{BB962C8B-B14F-4D97-AF65-F5344CB8AC3E}">
        <p14:creationId xmlns:p14="http://schemas.microsoft.com/office/powerpoint/2010/main" val="23155057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17</a:t>
            </a:r>
          </a:p>
        </p:txBody>
      </p:sp>
      <p:sp>
        <p:nvSpPr>
          <p:cNvPr id="3" name="CasellaDiTesto 2">
            <a:extLst>
              <a:ext uri="{FF2B5EF4-FFF2-40B4-BE49-F238E27FC236}">
                <a16:creationId xmlns:a16="http://schemas.microsoft.com/office/drawing/2014/main" id="{17D267B0-3AF2-450F-9DBE-476AC61DDCE4}"/>
              </a:ext>
            </a:extLst>
          </p:cNvPr>
          <p:cNvSpPr txBox="1"/>
          <p:nvPr/>
        </p:nvSpPr>
        <p:spPr>
          <a:xfrm>
            <a:off x="273377" y="377072"/>
            <a:ext cx="11236751" cy="3139321"/>
          </a:xfrm>
          <a:prstGeom prst="rect">
            <a:avLst/>
          </a:prstGeom>
          <a:noFill/>
        </p:spPr>
        <p:txBody>
          <a:bodyPr wrap="square" rtlCol="0">
            <a:spAutoFit/>
          </a:bodyPr>
          <a:lstStyle/>
          <a:p>
            <a:pPr algn="ctr"/>
            <a:endParaRPr lang="it-IT" b="1" dirty="0"/>
          </a:p>
          <a:p>
            <a:pPr algn="ctr"/>
            <a:endParaRPr lang="it-IT" b="1" dirty="0"/>
          </a:p>
          <a:p>
            <a:pPr algn="ctr"/>
            <a:r>
              <a:rPr lang="it-IT" dirty="0"/>
              <a:t>L’eventuale bocciatura formalmente deve essere motivata e teoricamente non è più sufficiente il voto numerico, a differenza di quanto ritenuto dal Consiglio di Stato (ex </a:t>
            </a:r>
            <a:r>
              <a:rPr lang="it-IT" dirty="0" err="1"/>
              <a:t>multiis</a:t>
            </a:r>
            <a:r>
              <a:rPr lang="it-IT" dirty="0"/>
              <a:t> Cons. Stato 174/2015) e da Corte Cost 175/2011.</a:t>
            </a:r>
          </a:p>
          <a:p>
            <a:pPr algn="ctr"/>
            <a:r>
              <a:rPr lang="it-IT" dirty="0"/>
              <a:t>Difatti secondo l’art. 46, comma 5, L. 247/2012 la Commissione annota le osservazioni positive o negative nei vari punti di ciascun elaborato le quali costituiscono motivazione del voto, che viene espresso con un numero pari alla somma dei voti espressi dai singoli componenti.</a:t>
            </a:r>
          </a:p>
          <a:p>
            <a:pPr algn="ctr"/>
            <a:endParaRPr lang="it-IT" dirty="0"/>
          </a:p>
          <a:p>
            <a:pPr algn="ctr"/>
            <a:endParaRPr lang="it-IT" dirty="0"/>
          </a:p>
          <a:p>
            <a:pPr algn="ctr"/>
            <a:r>
              <a:rPr lang="it-IT" dirty="0"/>
              <a:t>RIMEDIO GIUDIZIARIO</a:t>
            </a:r>
          </a:p>
          <a:p>
            <a:pPr algn="ctr"/>
            <a:r>
              <a:rPr lang="it-IT" dirty="0"/>
              <a:t>Ricorso al TAR, territorialmente competente, entro 60 giorni dalla conoscenza della bocciatura.</a:t>
            </a:r>
          </a:p>
        </p:txBody>
      </p:sp>
    </p:spTree>
    <p:extLst>
      <p:ext uri="{BB962C8B-B14F-4D97-AF65-F5344CB8AC3E}">
        <p14:creationId xmlns:p14="http://schemas.microsoft.com/office/powerpoint/2010/main" val="1569145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18</a:t>
            </a:r>
          </a:p>
        </p:txBody>
      </p:sp>
      <p:sp>
        <p:nvSpPr>
          <p:cNvPr id="4" name="CasellaDiTesto 3">
            <a:extLst>
              <a:ext uri="{FF2B5EF4-FFF2-40B4-BE49-F238E27FC236}">
                <a16:creationId xmlns:a16="http://schemas.microsoft.com/office/drawing/2014/main" id="{85A2009D-08F7-4169-9DD5-590E87CC6678}"/>
              </a:ext>
            </a:extLst>
          </p:cNvPr>
          <p:cNvSpPr txBox="1"/>
          <p:nvPr/>
        </p:nvSpPr>
        <p:spPr>
          <a:xfrm>
            <a:off x="397565" y="278296"/>
            <a:ext cx="11549270" cy="5909310"/>
          </a:xfrm>
          <a:prstGeom prst="rect">
            <a:avLst/>
          </a:prstGeom>
          <a:noFill/>
        </p:spPr>
        <p:txBody>
          <a:bodyPr wrap="square" rtlCol="0">
            <a:spAutoFit/>
          </a:bodyPr>
          <a:lstStyle/>
          <a:p>
            <a:pPr algn="ctr"/>
            <a:r>
              <a:rPr lang="it-IT" b="1" dirty="0"/>
              <a:t>Attività quotidiana dell’Avvocato</a:t>
            </a:r>
          </a:p>
          <a:p>
            <a:pPr algn="just"/>
            <a:r>
              <a:rPr lang="it-IT" b="1" dirty="0"/>
              <a:t>A. Attività stragiudiziale</a:t>
            </a:r>
            <a:r>
              <a:rPr lang="it-IT" dirty="0"/>
              <a:t>: ci si riferisce a tutte quelle attività di assistenza e consulenza legale svolte al di fuori del tribunale. Ovvero quando non c’è un procedimento giudiziale in corso.</a:t>
            </a:r>
          </a:p>
          <a:p>
            <a:r>
              <a:rPr lang="it-IT" dirty="0"/>
              <a:t>      Tra i principali tipi di intervento in sede stragiudiziale evidenziamo:</a:t>
            </a:r>
          </a:p>
          <a:p>
            <a:pPr marL="285750" indent="-285750">
              <a:buFont typeface="Arial" panose="020B0604020202020204" pitchFamily="34" charset="0"/>
              <a:buChar char="•"/>
            </a:pPr>
            <a:r>
              <a:rPr lang="it-IT" dirty="0"/>
              <a:t>Redazione di pareri legali;</a:t>
            </a:r>
          </a:p>
          <a:p>
            <a:pPr marL="285750" indent="-285750">
              <a:buFont typeface="Arial" panose="020B0604020202020204" pitchFamily="34" charset="0"/>
              <a:buChar char="•"/>
            </a:pPr>
            <a:r>
              <a:rPr lang="it-IT" dirty="0"/>
              <a:t>Invio di diffide;</a:t>
            </a:r>
          </a:p>
          <a:p>
            <a:pPr marL="285750" indent="-285750">
              <a:buFont typeface="Arial" panose="020B0604020202020204" pitchFamily="34" charset="0"/>
              <a:buChar char="•"/>
            </a:pPr>
            <a:r>
              <a:rPr lang="it-IT" dirty="0"/>
              <a:t>Risposta a diffide ricevute dal cliente;</a:t>
            </a:r>
          </a:p>
          <a:p>
            <a:pPr marL="285750" indent="-285750">
              <a:buFont typeface="Arial" panose="020B0604020202020204" pitchFamily="34" charset="0"/>
              <a:buChar char="•"/>
            </a:pPr>
            <a:r>
              <a:rPr lang="it-IT" dirty="0"/>
              <a:t>Trattative con la controparte per trovare una soluzione amichevole a seguito di diffida;</a:t>
            </a:r>
          </a:p>
          <a:p>
            <a:pPr marL="285750" indent="-285750">
              <a:buFont typeface="Arial" panose="020B0604020202020204" pitchFamily="34" charset="0"/>
              <a:buChar char="•"/>
            </a:pPr>
            <a:r>
              <a:rPr lang="it-IT" dirty="0"/>
              <a:t>Redazione di accordi transattivi/conciliativi a seguito di diffide;</a:t>
            </a:r>
          </a:p>
          <a:p>
            <a:pPr marL="285750" indent="-285750">
              <a:buFont typeface="Arial" panose="020B0604020202020204" pitchFamily="34" charset="0"/>
              <a:buChar char="•"/>
            </a:pPr>
            <a:r>
              <a:rPr lang="it-IT" dirty="0"/>
              <a:t>Assistenza nei procedimenti di mediazione e conciliazione;</a:t>
            </a:r>
          </a:p>
          <a:p>
            <a:pPr algn="just"/>
            <a:endParaRPr lang="it-IT" dirty="0"/>
          </a:p>
          <a:p>
            <a:pPr algn="just"/>
            <a:r>
              <a:rPr lang="it-IT" b="1" dirty="0"/>
              <a:t>B. Attività giudiziale</a:t>
            </a:r>
            <a:r>
              <a:rPr lang="it-IT" dirty="0"/>
              <a:t>: si intende la difesa del cliente nell’ambito di un processo e nel corso di una causa.  </a:t>
            </a:r>
          </a:p>
          <a:p>
            <a:pPr algn="just"/>
            <a:r>
              <a:rPr lang="it-IT" b="1" dirty="0"/>
              <a:t>     </a:t>
            </a:r>
            <a:r>
              <a:rPr lang="it-IT" dirty="0"/>
              <a:t>Tra le principali attività giudiziarie segnaliamo:</a:t>
            </a:r>
          </a:p>
          <a:p>
            <a:pPr marL="285750" indent="-285750" algn="just">
              <a:buFont typeface="Arial" panose="020B0604020202020204" pitchFamily="34" charset="0"/>
              <a:buChar char="•"/>
            </a:pPr>
            <a:r>
              <a:rPr lang="it-IT" b="1" dirty="0"/>
              <a:t>Redazione di atti </a:t>
            </a:r>
            <a:r>
              <a:rPr lang="it-IT" dirty="0"/>
              <a:t>introduttivi del giudizio (es: atto di citazione, ricorso ex art. 414 c.p.c.; ricorso accertamento tecnico preventivo; ricorso al TAR; ricorso o citazione in Appello; ricorso in Cassazione) e atti in corso di causa (memorie di costituzione, memorie ex art. 127 bis c.p.c.; memorie di udienze):</a:t>
            </a:r>
          </a:p>
          <a:p>
            <a:pPr marL="285750" indent="-285750" algn="just">
              <a:buFont typeface="Arial" panose="020B0604020202020204" pitchFamily="34" charset="0"/>
              <a:buChar char="•"/>
            </a:pPr>
            <a:r>
              <a:rPr lang="it-IT" dirty="0"/>
              <a:t>Presenza in </a:t>
            </a:r>
            <a:r>
              <a:rPr lang="it-IT" b="1" dirty="0"/>
              <a:t>udienza</a:t>
            </a:r>
            <a:r>
              <a:rPr lang="it-IT" dirty="0"/>
              <a:t> e attività di udienza in base alle incombenze disposte (es.: ammissione mezzi istruttori, escussione testimoniale, interrogatori formali, udienze per la precisazione delle conclusioni, discussioni della causa).</a:t>
            </a:r>
          </a:p>
          <a:p>
            <a:pPr algn="just"/>
            <a:endParaRPr lang="it-IT" dirty="0"/>
          </a:p>
          <a:p>
            <a:pPr algn="just"/>
            <a:r>
              <a:rPr lang="it-IT" dirty="0"/>
              <a:t>Una attività può prevalere sull’altra a seconda dell’ambito del diritto in cui ci si muove: diritto civile, amministrativo e penale (quest’ultimo caratterizzato da maggiore oralità).</a:t>
            </a:r>
          </a:p>
        </p:txBody>
      </p:sp>
    </p:spTree>
    <p:extLst>
      <p:ext uri="{BB962C8B-B14F-4D97-AF65-F5344CB8AC3E}">
        <p14:creationId xmlns:p14="http://schemas.microsoft.com/office/powerpoint/2010/main" val="12667379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19</a:t>
            </a:r>
          </a:p>
        </p:txBody>
      </p:sp>
      <p:sp>
        <p:nvSpPr>
          <p:cNvPr id="3" name="CasellaDiTesto 2">
            <a:extLst>
              <a:ext uri="{FF2B5EF4-FFF2-40B4-BE49-F238E27FC236}">
                <a16:creationId xmlns:a16="http://schemas.microsoft.com/office/drawing/2014/main" id="{8B9EFA3B-70DC-4B4D-9649-02B7666A432F}"/>
              </a:ext>
            </a:extLst>
          </p:cNvPr>
          <p:cNvSpPr txBox="1"/>
          <p:nvPr/>
        </p:nvSpPr>
        <p:spPr>
          <a:xfrm>
            <a:off x="179109" y="306109"/>
            <a:ext cx="11585543" cy="5632311"/>
          </a:xfrm>
          <a:prstGeom prst="rect">
            <a:avLst/>
          </a:prstGeom>
          <a:noFill/>
        </p:spPr>
        <p:txBody>
          <a:bodyPr wrap="square" rtlCol="0">
            <a:spAutoFit/>
          </a:bodyPr>
          <a:lstStyle/>
          <a:p>
            <a:pPr algn="ctr"/>
            <a:r>
              <a:rPr lang="it-IT" b="1" dirty="0"/>
              <a:t>Come utilizzare il titolo di avvocato oltre la professione forense?</a:t>
            </a:r>
          </a:p>
          <a:p>
            <a:pPr algn="just"/>
            <a:r>
              <a:rPr lang="it-IT" dirty="0"/>
              <a:t>Il titolo di avvocato permette, nei concorsi pubblici, di ottenere dei </a:t>
            </a:r>
            <a:r>
              <a:rPr lang="it-IT" b="1" dirty="0"/>
              <a:t>punteggi aggiuntivi </a:t>
            </a:r>
            <a:r>
              <a:rPr lang="it-IT" dirty="0"/>
              <a:t>oltre a quelli del titolo di laurea e di eventuali master di secondo livello conseguiti.</a:t>
            </a:r>
          </a:p>
          <a:p>
            <a:pPr algn="just"/>
            <a:r>
              <a:rPr lang="it-IT" dirty="0"/>
              <a:t>Oltretutto essere un Avvocato in attività da un anno, permette agli interessati di ridurre a soli 8 mesi (da 18 mesi) il tirocinio da notaio.</a:t>
            </a:r>
          </a:p>
          <a:p>
            <a:pPr marL="285750" indent="-285750" algn="just">
              <a:buFontTx/>
              <a:buChar char="-"/>
            </a:pPr>
            <a:r>
              <a:rPr lang="it-IT" b="1" u="sng" dirty="0"/>
              <a:t>Magistratura amministrativa</a:t>
            </a:r>
            <a:r>
              <a:rPr lang="it-IT" b="1" dirty="0"/>
              <a:t>: </a:t>
            </a:r>
            <a:r>
              <a:rPr lang="it-IT" dirty="0"/>
              <a:t>Per accedere a tale carriera non è sufficiente possedere la laurea in giurisprudenza. E’ necessario il titolo di avvocato. </a:t>
            </a:r>
          </a:p>
          <a:p>
            <a:pPr marL="285750" indent="-285750" algn="just">
              <a:buFontTx/>
              <a:buChar char="-"/>
            </a:pPr>
            <a:r>
              <a:rPr lang="it-IT" b="1" dirty="0"/>
              <a:t>Se non voglio fare l’Avvocato con la laurea in giurisprudenza che opportunità ho?</a:t>
            </a:r>
          </a:p>
          <a:p>
            <a:pPr marL="285750" indent="-285750" algn="just">
              <a:buFontTx/>
              <a:buChar char="-"/>
            </a:pPr>
            <a:r>
              <a:rPr lang="it-IT" b="1" u="sng" dirty="0"/>
              <a:t>Concorsi pubblici </a:t>
            </a:r>
            <a:r>
              <a:rPr lang="it-IT" dirty="0"/>
              <a:t>in materie giuridiche tra i quali: concorso per la Banca d’Italia; concorsi per funzionari pubblici (dopo 5 anni maturati come dipendente di ruolo di una pubblica amministrazione, in una posizione funzionale per accedere alla quale è previsto come titolo di studio la laurea si può partecipare al corso concorso per la Scuola Superiore della Pubblica Amministrazione); carriera Prefettizia; carriera diplomatica; Carriera nelle forze dell’Ordine (es. commissario di Polizia).</a:t>
            </a:r>
          </a:p>
          <a:p>
            <a:pPr marL="285750" indent="-285750" algn="just">
              <a:buFontTx/>
              <a:buChar char="-"/>
            </a:pPr>
            <a:r>
              <a:rPr lang="it-IT" b="1" dirty="0"/>
              <a:t>Magistratura ordinaria: </a:t>
            </a:r>
            <a:r>
              <a:rPr lang="it-IT" dirty="0"/>
              <a:t>Il Decreto Aiuti Ter ha introdotto alcune nuove regole che hanno cambiato il concorso in magistratura. Tali modifiche riguardano sia l’accesso al concorso che lo svolgimento delle prove degli aspiranti magistrati. La principale novità è quella che per partecipare alla selezione è richiesta solo la laurea in Giurisprudenza, senza più l'obbligo di frequentare tirocini o scuole di specializzazione per le professioni legali. Non è più necessaria l'abilitazione alla professione forense.</a:t>
            </a:r>
          </a:p>
          <a:p>
            <a:pPr marL="285750" indent="-285750" algn="just">
              <a:buFontTx/>
              <a:buChar char="-"/>
            </a:pPr>
            <a:r>
              <a:rPr lang="it-IT" b="1" dirty="0"/>
              <a:t>Magistratura tributaria: </a:t>
            </a:r>
            <a:r>
              <a:rPr lang="it-IT" dirty="0"/>
              <a:t>sufficiente diploma di laurea in giurisprudenza.</a:t>
            </a:r>
          </a:p>
          <a:p>
            <a:pPr marL="285750" indent="-285750" algn="just">
              <a:buFontTx/>
              <a:buChar char="-"/>
            </a:pPr>
            <a:r>
              <a:rPr lang="it-IT" b="1" u="sng" dirty="0"/>
              <a:t>Magistratura onoraria</a:t>
            </a:r>
            <a:r>
              <a:rPr lang="it-IT" b="1" dirty="0"/>
              <a:t>: </a:t>
            </a:r>
            <a:r>
              <a:rPr lang="it-IT" dirty="0"/>
              <a:t>l’esercizio dell’attività forense costituisce attività preferenziale, ma non necessaria. </a:t>
            </a:r>
          </a:p>
        </p:txBody>
      </p:sp>
    </p:spTree>
    <p:extLst>
      <p:ext uri="{BB962C8B-B14F-4D97-AF65-F5344CB8AC3E}">
        <p14:creationId xmlns:p14="http://schemas.microsoft.com/office/powerpoint/2010/main" val="1482203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20</a:t>
            </a:r>
          </a:p>
        </p:txBody>
      </p:sp>
      <p:sp>
        <p:nvSpPr>
          <p:cNvPr id="4" name="CasellaDiTesto 3">
            <a:extLst>
              <a:ext uri="{FF2B5EF4-FFF2-40B4-BE49-F238E27FC236}">
                <a16:creationId xmlns:a16="http://schemas.microsoft.com/office/drawing/2014/main" id="{2A32A083-C60C-4C58-A94B-2FA19F1F8FC6}"/>
              </a:ext>
            </a:extLst>
          </p:cNvPr>
          <p:cNvSpPr txBox="1"/>
          <p:nvPr/>
        </p:nvSpPr>
        <p:spPr>
          <a:xfrm>
            <a:off x="273377" y="712748"/>
            <a:ext cx="11653580" cy="4801314"/>
          </a:xfrm>
          <a:prstGeom prst="rect">
            <a:avLst/>
          </a:prstGeom>
          <a:noFill/>
        </p:spPr>
        <p:txBody>
          <a:bodyPr wrap="square" rtlCol="0">
            <a:spAutoFit/>
          </a:bodyPr>
          <a:lstStyle/>
          <a:p>
            <a:pPr algn="just"/>
            <a:r>
              <a:rPr lang="it-IT" b="1" dirty="0"/>
              <a:t>Nell’ambito del lavoro privato</a:t>
            </a:r>
            <a:r>
              <a:rPr lang="it-IT" dirty="0"/>
              <a:t>: numerose sono le aziende che selezioni laureati in giurisprudenza come membri dell’ufficio legale, negli ultimi anni si è fatta largo la figura del c.d. giurista d’impresa.</a:t>
            </a:r>
          </a:p>
          <a:p>
            <a:pPr algn="just"/>
            <a:endParaRPr lang="it-IT" dirty="0"/>
          </a:p>
          <a:p>
            <a:pPr algn="just"/>
            <a:r>
              <a:rPr lang="it-IT" dirty="0"/>
              <a:t>Oltre poi alla professione di avvocato nella veste tradizionale sono nate </a:t>
            </a:r>
            <a:r>
              <a:rPr lang="it-IT" b="1" dirty="0"/>
              <a:t>nuove modalità di svolgimento dell’attività professionale sia in forma associata, sia in forma societaria anche con altri professionisti di campi </a:t>
            </a:r>
            <a:r>
              <a:rPr lang="it-IT" dirty="0"/>
              <a:t>affini quali ad esempio commercialisti, revisori contabili ecc.</a:t>
            </a:r>
          </a:p>
          <a:p>
            <a:pPr algn="just"/>
            <a:r>
              <a:rPr lang="it-IT" dirty="0"/>
              <a:t>Art. 4 L. 247/2012, prevede la possibilità di esercitare la professione forense anche </a:t>
            </a:r>
            <a:r>
              <a:rPr lang="it-IT" b="1" dirty="0">
                <a:effectLst>
                  <a:outerShdw blurRad="38100" dist="38100" dir="2700000" algn="tl">
                    <a:srgbClr val="000000">
                      <a:alpha val="43137"/>
                    </a:srgbClr>
                  </a:outerShdw>
                </a:effectLst>
              </a:rPr>
              <a:t>in forma associata</a:t>
            </a:r>
            <a:r>
              <a:rPr lang="it-IT" dirty="0"/>
              <a:t>. L’Associazione pur rimanendo estranea al contratto d’opera professionale con il cliente è destinataria dei risultati economici dell’attività professionale e consente dunque la formazione di una cassa comune che agevola lo svolgimento dell’attività professionale.</a:t>
            </a:r>
          </a:p>
          <a:p>
            <a:pPr algn="just"/>
            <a:r>
              <a:rPr lang="it-IT" dirty="0"/>
              <a:t>L’art. 4, comma 2, L. 247/2012, al fine di assicurare al cliente prestazioni da </a:t>
            </a:r>
            <a:r>
              <a:rPr lang="it-IT" b="1" dirty="0"/>
              <a:t>carattere multidisciplinare prevede la possibilità per gli avvocati di partecipare ad associazioni anche con altri liberi professionisti</a:t>
            </a:r>
            <a:r>
              <a:rPr lang="it-IT" dirty="0"/>
              <a:t> individuati dalla stessa norma e tra i quali vi sono gli architetti, gli assistenti sociali, i consulenti del lavoro. </a:t>
            </a:r>
          </a:p>
          <a:p>
            <a:pPr algn="just"/>
            <a:r>
              <a:rPr lang="it-IT" dirty="0"/>
              <a:t>La norma prevede la possibilità di partecipare a tale forma associativa senza limitare tale partecipazione a coloro che svolgono una attività libero professionale protetta.</a:t>
            </a:r>
          </a:p>
          <a:p>
            <a:pPr algn="just"/>
            <a:r>
              <a:rPr lang="it-IT" dirty="0"/>
              <a:t>L’articolo 4 bis L. 247/2012 prevede altresì </a:t>
            </a:r>
            <a:r>
              <a:rPr lang="it-IT" b="1" dirty="0"/>
              <a:t>l’esercizio della professione forense, </a:t>
            </a:r>
            <a:r>
              <a:rPr lang="it-IT" b="1" dirty="0">
                <a:effectLst>
                  <a:outerShdw blurRad="38100" dist="38100" dir="2700000" algn="tl">
                    <a:srgbClr val="000000">
                      <a:alpha val="43137"/>
                    </a:srgbClr>
                  </a:outerShdw>
                </a:effectLst>
              </a:rPr>
              <a:t>in forma societaria </a:t>
            </a:r>
            <a:r>
              <a:rPr lang="it-IT" b="1" dirty="0"/>
              <a:t>da parte di società di persone, società di capitali e società cooperative iscritte in un’apposita sezione speciale dell’albo</a:t>
            </a:r>
            <a:r>
              <a:rPr lang="it-IT" dirty="0"/>
              <a:t> tenuto dall’ordine territoriale nella cui circoscrizione ha sede la società. </a:t>
            </a:r>
          </a:p>
        </p:txBody>
      </p:sp>
    </p:spTree>
    <p:extLst>
      <p:ext uri="{BB962C8B-B14F-4D97-AF65-F5344CB8AC3E}">
        <p14:creationId xmlns:p14="http://schemas.microsoft.com/office/powerpoint/2010/main" val="41490898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21</a:t>
            </a:r>
          </a:p>
        </p:txBody>
      </p:sp>
      <p:sp>
        <p:nvSpPr>
          <p:cNvPr id="3" name="CasellaDiTesto 2">
            <a:extLst>
              <a:ext uri="{FF2B5EF4-FFF2-40B4-BE49-F238E27FC236}">
                <a16:creationId xmlns:a16="http://schemas.microsoft.com/office/drawing/2014/main" id="{BD8DD4C5-FCD4-4C72-89DF-ACB0F40F5A64}"/>
              </a:ext>
            </a:extLst>
          </p:cNvPr>
          <p:cNvSpPr txBox="1"/>
          <p:nvPr/>
        </p:nvSpPr>
        <p:spPr>
          <a:xfrm>
            <a:off x="526774" y="751344"/>
            <a:ext cx="11181522" cy="5355312"/>
          </a:xfrm>
          <a:prstGeom prst="rect">
            <a:avLst/>
          </a:prstGeom>
          <a:noFill/>
        </p:spPr>
        <p:txBody>
          <a:bodyPr wrap="square" rtlCol="0">
            <a:spAutoFit/>
          </a:bodyPr>
          <a:lstStyle/>
          <a:p>
            <a:pPr algn="ctr"/>
            <a:r>
              <a:rPr lang="it-IT" b="1" dirty="0"/>
              <a:t>Come funziona la pratica forense in altri Paesi UE?</a:t>
            </a:r>
          </a:p>
          <a:p>
            <a:pPr lvl="0"/>
            <a:r>
              <a:rPr lang="it-IT" b="1" dirty="0"/>
              <a:t>Francia:</a:t>
            </a:r>
            <a:r>
              <a:rPr lang="it-IT" dirty="0"/>
              <a:t> </a:t>
            </a:r>
          </a:p>
          <a:p>
            <a:pPr lvl="0" algn="just"/>
            <a:r>
              <a:rPr lang="it-IT" dirty="0"/>
              <a:t>Gli avvocati sono considerati ausiliari di giustizia e la professione di avvocato è libera e autonoma.</a:t>
            </a:r>
          </a:p>
          <a:p>
            <a:pPr algn="just"/>
            <a:r>
              <a:rPr lang="it-IT" dirty="0"/>
              <a:t>La professione si distingue per l'assenza di un ordine nazionale. </a:t>
            </a:r>
          </a:p>
          <a:p>
            <a:pPr algn="just"/>
            <a:r>
              <a:rPr lang="it-IT" dirty="0"/>
              <a:t>Gli avvocati fanno capo a 16 ordini metropolitani e d'oltremare istituiti presso i tribunali di primo grado e ogni ordine è "presieduto" dal presidente (del consiglio dell'ordine) ed è amministrato da un consiglio (dell'ordine), che ha il compito di occuparsi di tutte le questioni che riguardano l'esercizio della professione e di vigilare sull'osservanza degli obblighi professionali degli avvocati e sulla tutela dei loro diritti.</a:t>
            </a:r>
          </a:p>
          <a:p>
            <a:pPr algn="just"/>
            <a:r>
              <a:rPr lang="it-IT" dirty="0"/>
              <a:t>Il Consiglio nazionale forense (</a:t>
            </a:r>
            <a:r>
              <a:rPr lang="it-IT" i="1" dirty="0" err="1"/>
              <a:t>Conseil</a:t>
            </a:r>
            <a:r>
              <a:rPr lang="it-IT" i="1" dirty="0"/>
              <a:t> </a:t>
            </a:r>
            <a:r>
              <a:rPr lang="it-IT" i="1" dirty="0" err="1"/>
              <a:t>national</a:t>
            </a:r>
            <a:r>
              <a:rPr lang="it-IT" i="1" dirty="0"/>
              <a:t> </a:t>
            </a:r>
            <a:r>
              <a:rPr lang="it-IT" i="1" dirty="0" err="1"/>
              <a:t>des</a:t>
            </a:r>
            <a:r>
              <a:rPr lang="it-IT" i="1" dirty="0"/>
              <a:t> </a:t>
            </a:r>
            <a:r>
              <a:rPr lang="it-IT" i="1" dirty="0" err="1"/>
              <a:t>barreaux</a:t>
            </a:r>
            <a:r>
              <a:rPr lang="it-IT" dirty="0"/>
              <a:t>, CNB), istituito dalla legge del 31 dicembre 1990 (articolo 15), è un'istituzione di pubblica utilità, dotata di personalità giuridica, che ha il compito di rappresentare la professione di avvocato presso i pubblici poteri e di vigilare sull'armonizzazione delle regole e degli usi della professione.</a:t>
            </a:r>
          </a:p>
          <a:p>
            <a:pPr algn="just"/>
            <a:r>
              <a:rPr lang="it-IT" b="1" dirty="0"/>
              <a:t>Gli avvocati presso il Consiglio di Stato e la Corte di cassazione costituiscono una professione distinta: essi sono pubblici ufficiali nominati in quanto tali con decreto del guardasigilli (ministro della giustizia) e hanno il monopolio della rappresentanza dinanzi alle corti supreme, quando quest'ultima è obbligatoria. </a:t>
            </a:r>
          </a:p>
          <a:p>
            <a:pPr algn="just"/>
            <a:r>
              <a:rPr lang="it-IT" dirty="0"/>
              <a:t>Gli avvocati presso i Consigli formano un ordine autonomo al cui vertice si trova un presidente assistito da un consiglio dell'ordine composto da 11 membri. Tale organismo assicura la funzione disciplinare e la rappresentanza della professione.</a:t>
            </a:r>
          </a:p>
          <a:p>
            <a:endParaRPr lang="it-IT" dirty="0"/>
          </a:p>
        </p:txBody>
      </p:sp>
    </p:spTree>
    <p:extLst>
      <p:ext uri="{BB962C8B-B14F-4D97-AF65-F5344CB8AC3E}">
        <p14:creationId xmlns:p14="http://schemas.microsoft.com/office/powerpoint/2010/main" val="32357695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22</a:t>
            </a:r>
          </a:p>
        </p:txBody>
      </p:sp>
      <p:sp>
        <p:nvSpPr>
          <p:cNvPr id="3" name="CasellaDiTesto 2">
            <a:extLst>
              <a:ext uri="{FF2B5EF4-FFF2-40B4-BE49-F238E27FC236}">
                <a16:creationId xmlns:a16="http://schemas.microsoft.com/office/drawing/2014/main" id="{7CD1F884-DBC0-4FC6-A934-171BCAA0653C}"/>
              </a:ext>
            </a:extLst>
          </p:cNvPr>
          <p:cNvSpPr txBox="1"/>
          <p:nvPr/>
        </p:nvSpPr>
        <p:spPr>
          <a:xfrm>
            <a:off x="506896" y="427383"/>
            <a:ext cx="11449878" cy="5909310"/>
          </a:xfrm>
          <a:prstGeom prst="rect">
            <a:avLst/>
          </a:prstGeom>
          <a:noFill/>
        </p:spPr>
        <p:txBody>
          <a:bodyPr wrap="square" rtlCol="0">
            <a:spAutoFit/>
          </a:bodyPr>
          <a:lstStyle/>
          <a:p>
            <a:pPr algn="just"/>
            <a:r>
              <a:rPr lang="it-IT" dirty="0"/>
              <a:t>Il primo passo che attende il laureato in giurisprudenza, è </a:t>
            </a:r>
            <a:r>
              <a:rPr lang="it-IT" b="1" dirty="0"/>
              <a:t>l'esame di ammissione ad un Centro Regionale di formazione degli avvocati (c.d. CRFPA), ossia la struttura che si occuperà di seguire la formazione successiva, suddivisa in 6 mesi di corsi deontologici, 6 mesi di progetto personalizzato secondo le preferenze del praticante (ad esempio in un penitenziario, in un’impresa o presso la Procura) e 6 mesi presso uno studio legale.</a:t>
            </a:r>
            <a:r>
              <a:rPr lang="it-IT" dirty="0"/>
              <a:t> La struttura </a:t>
            </a:r>
            <a:r>
              <a:rPr lang="it-IT" dirty="0" err="1"/>
              <a:t>dell</a:t>
            </a:r>
            <a:r>
              <a:rPr lang="ar-SA" dirty="0"/>
              <a:t>’</a:t>
            </a:r>
            <a:r>
              <a:rPr lang="it-IT" dirty="0"/>
              <a:t>esame è abbastanza complessa e consiste innanzi tutto in </a:t>
            </a:r>
            <a:r>
              <a:rPr lang="it-IT" b="1" dirty="0"/>
              <a:t>4 prove scritte </a:t>
            </a:r>
            <a:r>
              <a:rPr lang="it-IT" dirty="0"/>
              <a:t>che hanno luogo a inizio settembre: una prova scritta di 5 ore che consiste nella redazione di una </a:t>
            </a:r>
            <a:r>
              <a:rPr lang="it-IT" b="1" u="sng" dirty="0"/>
              <a:t>sintesi</a:t>
            </a:r>
            <a:r>
              <a:rPr lang="it-IT" b="1" dirty="0"/>
              <a:t> di 5 pagine sulla base </a:t>
            </a:r>
            <a:r>
              <a:rPr lang="it-IT" b="1" u="sng" dirty="0"/>
              <a:t>di un fascicolo</a:t>
            </a:r>
            <a:r>
              <a:rPr lang="it-IT" dirty="0"/>
              <a:t>, la </a:t>
            </a:r>
            <a:r>
              <a:rPr lang="it-IT" b="1" dirty="0"/>
              <a:t>soluzione di un caso pratico in diritto delle obbligazioni</a:t>
            </a:r>
            <a:r>
              <a:rPr lang="it-IT" dirty="0"/>
              <a:t>, la soluzione di un </a:t>
            </a:r>
            <a:r>
              <a:rPr lang="it-IT" b="1" dirty="0"/>
              <a:t>altro caso pratico, stavolta tra una pluralità di materie a scelta </a:t>
            </a:r>
            <a:r>
              <a:rPr lang="it-IT" dirty="0"/>
              <a:t>del candidato secondo il suo percorso di formazione, ed infine una </a:t>
            </a:r>
            <a:r>
              <a:rPr lang="it-IT" b="1" dirty="0"/>
              <a:t>prova di procedura che dipende dalla materia scelta nella prova precedente </a:t>
            </a:r>
            <a:r>
              <a:rPr lang="it-IT" dirty="0"/>
              <a:t>(ad esempio, se si è scelto il diritto penale, la prova di procedura sarà obbligatoriamente di procedura penale). </a:t>
            </a:r>
          </a:p>
          <a:p>
            <a:pPr algn="just"/>
            <a:r>
              <a:rPr lang="it-IT" dirty="0"/>
              <a:t>Circa un mese dopo la pubblicazione dei risultati degli scritti, si svolgono gli orali: un </a:t>
            </a:r>
            <a:r>
              <a:rPr lang="it-IT" b="1" dirty="0"/>
              <a:t>colloquio in inglese</a:t>
            </a:r>
            <a:r>
              <a:rPr lang="it-IT" dirty="0"/>
              <a:t>, ed il c.d. </a:t>
            </a:r>
            <a:r>
              <a:rPr lang="it-IT" b="1" i="1" dirty="0" err="1"/>
              <a:t>Grand</a:t>
            </a:r>
            <a:r>
              <a:rPr lang="it-IT" b="1" i="1" dirty="0"/>
              <a:t> </a:t>
            </a:r>
            <a:r>
              <a:rPr lang="it-IT" b="1" i="1" dirty="0" err="1"/>
              <a:t>Oral</a:t>
            </a:r>
            <a:r>
              <a:rPr lang="it-IT" b="1" dirty="0"/>
              <a:t>,</a:t>
            </a:r>
            <a:r>
              <a:rPr lang="it-IT" dirty="0"/>
              <a:t> che consiste in un’esposizione di 15 minuti, </a:t>
            </a:r>
            <a:r>
              <a:rPr lang="it-IT" b="1" dirty="0"/>
              <a:t>dopo una preparazione di un’ora su un tema che ruota attorno ai diritti e libertà fondamentali</a:t>
            </a:r>
            <a:r>
              <a:rPr lang="it-IT" dirty="0"/>
              <a:t>, e 30 minuti di colloquio con la commissione sul medesimo tema. </a:t>
            </a:r>
            <a:r>
              <a:rPr lang="it-IT" b="1" dirty="0"/>
              <a:t>Col superamento dell’esame si accede alla formazione di 18 mesi</a:t>
            </a:r>
            <a:r>
              <a:rPr lang="it-IT" dirty="0"/>
              <a:t>, la quale culmina a sua volta in un </a:t>
            </a:r>
            <a:r>
              <a:rPr lang="it-IT" b="1" dirty="0"/>
              <a:t>ulteriore esame, il c.d. CAPA</a:t>
            </a:r>
            <a:r>
              <a:rPr lang="it-IT" dirty="0"/>
              <a:t>, il quale è incentrato sulla </a:t>
            </a:r>
            <a:r>
              <a:rPr lang="it-IT" b="1" dirty="0"/>
              <a:t>deontologia e sul resoconto dei 18 mesi di formazione</a:t>
            </a:r>
            <a:r>
              <a:rPr lang="it-IT" dirty="0"/>
              <a:t>. </a:t>
            </a:r>
            <a:r>
              <a:rPr lang="it-IT" b="1" dirty="0"/>
              <a:t>Qualora non si riesca a superare quest’ultimo step, è possibile rimediare in una successiva “sessione di recupero”.</a:t>
            </a:r>
          </a:p>
          <a:p>
            <a:pPr algn="just"/>
            <a:r>
              <a:rPr lang="it-IT" dirty="0"/>
              <a:t>Ciò che è importante precisare, è che la correzione delle prove si basa su una griglia di valutazione vincolante per i correttori e, seppure le prove siano molte e tutt’altro che semplici, il candidato ha la possibilità di decidere parte dell’esame in base alla sua specializzazione. Inoltre, ciascuna università offre una preparazione specifica in vista dell’esame.</a:t>
            </a:r>
          </a:p>
          <a:p>
            <a:endParaRPr lang="it-IT" dirty="0"/>
          </a:p>
        </p:txBody>
      </p:sp>
    </p:spTree>
    <p:extLst>
      <p:ext uri="{BB962C8B-B14F-4D97-AF65-F5344CB8AC3E}">
        <p14:creationId xmlns:p14="http://schemas.microsoft.com/office/powerpoint/2010/main" val="39331605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23</a:t>
            </a:r>
          </a:p>
        </p:txBody>
      </p:sp>
      <p:sp>
        <p:nvSpPr>
          <p:cNvPr id="3" name="CasellaDiTesto 2">
            <a:extLst>
              <a:ext uri="{FF2B5EF4-FFF2-40B4-BE49-F238E27FC236}">
                <a16:creationId xmlns:a16="http://schemas.microsoft.com/office/drawing/2014/main" id="{8CAB454B-CCCA-4664-B375-0547BC505E4F}"/>
              </a:ext>
            </a:extLst>
          </p:cNvPr>
          <p:cNvSpPr txBox="1"/>
          <p:nvPr/>
        </p:nvSpPr>
        <p:spPr>
          <a:xfrm>
            <a:off x="288235" y="308113"/>
            <a:ext cx="11748052" cy="3416320"/>
          </a:xfrm>
          <a:prstGeom prst="rect">
            <a:avLst/>
          </a:prstGeom>
          <a:noFill/>
        </p:spPr>
        <p:txBody>
          <a:bodyPr wrap="square" rtlCol="0">
            <a:spAutoFit/>
          </a:bodyPr>
          <a:lstStyle/>
          <a:p>
            <a:endParaRPr lang="it-IT" dirty="0"/>
          </a:p>
          <a:p>
            <a:pPr algn="ctr"/>
            <a:r>
              <a:rPr lang="it-IT" b="1" dirty="0"/>
              <a:t>Germania</a:t>
            </a:r>
          </a:p>
          <a:p>
            <a:pPr algn="ctr"/>
            <a:endParaRPr lang="it-IT" b="1" dirty="0"/>
          </a:p>
          <a:p>
            <a:pPr fontAlgn="base"/>
            <a:r>
              <a:rPr lang="it-IT" b="1" dirty="0"/>
              <a:t>Germania:</a:t>
            </a:r>
            <a:r>
              <a:rPr lang="it-IT" dirty="0"/>
              <a:t> Ci sono circa 166.000 avvocati in Germania. Essi devono completare la stessa formazione giuridica dei giudici e sono autorizzati a consigliare e rappresentare i loro clienti in tutte le questioni legali. Possono esercitare in procedure giudiziali e stragiudiziali: il diritto tedesco non prevede una categoria speciale di avvocati per la rappresentanza in giudizio. In linea di principio, gli avvocati sono autorizzati a rappresentare i loro clienti dinanzi a qualsiasi tribunale in Germania; l'unica eccezione è rappresentata dalle cause civili da difendere dinanzi alla Corte federale di giustizia, che prevede specifiche condizioni di ammissione. È prevista anche un'eccezione per gli avvocati interni </a:t>
            </a:r>
            <a:r>
              <a:rPr lang="it-IT" i="1" dirty="0"/>
              <a:t>(</a:t>
            </a:r>
            <a:r>
              <a:rPr lang="it-IT" i="1" dirty="0" err="1"/>
              <a:t>Syndikusanwälte</a:t>
            </a:r>
            <a:r>
              <a:rPr lang="it-IT" dirty="0"/>
              <a:t>), che sono avvocati assunti da un non avvocato per consigliare e rappresentare il datore di lavoro nelle questioni legali; gli avvocati interni non sono autorizzati a rappresentare il loro datore di lavoro dinanzi ad alcuni tribunali.</a:t>
            </a:r>
          </a:p>
          <a:p>
            <a:endParaRPr lang="it-IT" dirty="0"/>
          </a:p>
        </p:txBody>
      </p:sp>
    </p:spTree>
    <p:extLst>
      <p:ext uri="{BB962C8B-B14F-4D97-AF65-F5344CB8AC3E}">
        <p14:creationId xmlns:p14="http://schemas.microsoft.com/office/powerpoint/2010/main" val="1739242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24</a:t>
            </a:r>
          </a:p>
        </p:txBody>
      </p:sp>
      <p:sp>
        <p:nvSpPr>
          <p:cNvPr id="3" name="CasellaDiTesto 2">
            <a:extLst>
              <a:ext uri="{FF2B5EF4-FFF2-40B4-BE49-F238E27FC236}">
                <a16:creationId xmlns:a16="http://schemas.microsoft.com/office/drawing/2014/main" id="{8AE51029-EF88-4753-A70E-F8935CD42D62}"/>
              </a:ext>
            </a:extLst>
          </p:cNvPr>
          <p:cNvSpPr txBox="1"/>
          <p:nvPr/>
        </p:nvSpPr>
        <p:spPr>
          <a:xfrm>
            <a:off x="477078" y="337930"/>
            <a:ext cx="11430000" cy="5355312"/>
          </a:xfrm>
          <a:prstGeom prst="rect">
            <a:avLst/>
          </a:prstGeom>
          <a:noFill/>
        </p:spPr>
        <p:txBody>
          <a:bodyPr wrap="square" rtlCol="0">
            <a:spAutoFit/>
          </a:bodyPr>
          <a:lstStyle/>
          <a:p>
            <a:pPr algn="just" fontAlgn="base"/>
            <a:r>
              <a:rPr lang="it-IT" dirty="0"/>
              <a:t>Gli avvocati sono soggetti alle disposizioni della legge federale relativa alla professione di avvocato (</a:t>
            </a:r>
            <a:r>
              <a:rPr lang="it-IT" i="1" dirty="0" err="1"/>
              <a:t>Bundesrechtsanwaltsordnung</a:t>
            </a:r>
            <a:r>
              <a:rPr lang="it-IT" dirty="0"/>
              <a:t> – BRAO). Inoltre l'avvocatura approva in virtù del principio di auto amministrazione ulteriori disposizioni relative alla professione, quale per esempio il codice deontologico degli avvocati (</a:t>
            </a:r>
            <a:r>
              <a:rPr lang="it-IT" i="1" dirty="0" err="1"/>
              <a:t>Berufsordnung</a:t>
            </a:r>
            <a:r>
              <a:rPr lang="it-IT" i="1" dirty="0"/>
              <a:t> </a:t>
            </a:r>
            <a:r>
              <a:rPr lang="it-IT" i="1" dirty="0" err="1"/>
              <a:t>der</a:t>
            </a:r>
            <a:r>
              <a:rPr lang="it-IT" i="1" dirty="0"/>
              <a:t> </a:t>
            </a:r>
            <a:r>
              <a:rPr lang="it-IT" i="1" dirty="0" err="1"/>
              <a:t>Rechtsanwälte</a:t>
            </a:r>
            <a:r>
              <a:rPr lang="it-IT" dirty="0"/>
              <a:t>) e il codice sugli avvocati specializzati (</a:t>
            </a:r>
            <a:r>
              <a:rPr lang="it-IT" i="1" dirty="0" err="1"/>
              <a:t>Fachanwaltsordnung</a:t>
            </a:r>
            <a:r>
              <a:rPr lang="it-IT" dirty="0"/>
              <a:t> – FAO). Un'apposita legge (</a:t>
            </a:r>
            <a:r>
              <a:rPr lang="it-IT" i="1" dirty="0" err="1"/>
              <a:t>Rechtsanwaltsvergütungsgesetz</a:t>
            </a:r>
            <a:r>
              <a:rPr lang="it-IT" dirty="0"/>
              <a:t> - RVG) disciplina la retribuzione degli avvocati.</a:t>
            </a:r>
          </a:p>
          <a:p>
            <a:pPr algn="just" fontAlgn="base"/>
            <a:r>
              <a:rPr lang="it-IT" dirty="0"/>
              <a:t>Gli avvocati possono appartenere a uno dei 27 ordini regionali degli avvocati </a:t>
            </a:r>
            <a:r>
              <a:rPr lang="it-IT" i="1" dirty="0"/>
              <a:t>(</a:t>
            </a:r>
            <a:r>
              <a:rPr lang="it-IT" i="1" dirty="0" err="1"/>
              <a:t>Rechtsanwaltskammern</a:t>
            </a:r>
            <a:r>
              <a:rPr lang="it-IT" dirty="0"/>
              <a:t>) o all'ordine degli avvocati presso la Corte federale di giustizia. </a:t>
            </a:r>
          </a:p>
          <a:p>
            <a:pPr algn="just" fontAlgn="base"/>
            <a:r>
              <a:rPr lang="it-IT" b="1" dirty="0"/>
              <a:t>Iter per diventare avvocato:</a:t>
            </a:r>
            <a:endParaRPr lang="it-IT" dirty="0"/>
          </a:p>
          <a:p>
            <a:pPr lvl="0" algn="just" fontAlgn="base">
              <a:buFont typeface="Arial" panose="020B0604020202020204" pitchFamily="34" charset="0"/>
              <a:buChar char="•"/>
              <a:tabLst>
                <a:tab pos="0" algn="l"/>
              </a:tabLst>
            </a:pPr>
            <a:r>
              <a:rPr lang="it-IT" b="1" dirty="0"/>
              <a:t>1° esame di Stato </a:t>
            </a:r>
            <a:r>
              <a:rPr lang="it-IT" dirty="0"/>
              <a:t>(</a:t>
            </a:r>
            <a:r>
              <a:rPr lang="it-IT" dirty="0" err="1"/>
              <a:t>Erstes</a:t>
            </a:r>
            <a:r>
              <a:rPr lang="it-IT" dirty="0"/>
              <a:t> </a:t>
            </a:r>
            <a:r>
              <a:rPr lang="it-IT" dirty="0" err="1"/>
              <a:t>Staatsexamen</a:t>
            </a:r>
            <a:r>
              <a:rPr lang="it-IT" dirty="0"/>
              <a:t>) </a:t>
            </a:r>
            <a:r>
              <a:rPr lang="it-IT" b="1" dirty="0"/>
              <a:t>(dopo la conclusione degli studi universitari) organizzato</a:t>
            </a:r>
            <a:r>
              <a:rPr lang="it-IT" dirty="0"/>
              <a:t> </a:t>
            </a:r>
            <a:r>
              <a:rPr lang="it-IT" b="1" dirty="0"/>
              <a:t>da</a:t>
            </a:r>
            <a:r>
              <a:rPr lang="it-IT" dirty="0"/>
              <a:t>llo </a:t>
            </a:r>
            <a:r>
              <a:rPr lang="it-IT" dirty="0" err="1"/>
              <a:t>Justizprüfungsamt</a:t>
            </a:r>
            <a:r>
              <a:rPr lang="it-IT" dirty="0"/>
              <a:t>, </a:t>
            </a:r>
            <a:r>
              <a:rPr lang="it-IT" b="1" dirty="0"/>
              <a:t>un ente dell'amministrazione statale della giustizia che comprende una parte gestita dall'università </a:t>
            </a:r>
            <a:r>
              <a:rPr lang="it-IT" dirty="0"/>
              <a:t>(v. </a:t>
            </a:r>
            <a:r>
              <a:rPr lang="it-IT" dirty="0" err="1"/>
              <a:t>supra</a:t>
            </a:r>
            <a:r>
              <a:rPr lang="it-IT" dirty="0"/>
              <a:t>). </a:t>
            </a:r>
          </a:p>
          <a:p>
            <a:pPr algn="just" fontAlgn="base"/>
            <a:r>
              <a:rPr lang="it-IT" dirty="0">
                <a:sym typeface="Symbol" panose="05050102010706020507" pitchFamily="18" charset="2"/>
              </a:rPr>
              <a:t></a:t>
            </a:r>
            <a:r>
              <a:rPr lang="it-IT" dirty="0"/>
              <a:t> </a:t>
            </a:r>
            <a:r>
              <a:rPr lang="it-IT" b="1" dirty="0"/>
              <a:t>Conclusione di un periodo di tirocinio di due anni comune per tutte le professioni legali</a:t>
            </a:r>
            <a:r>
              <a:rPr lang="it-IT" dirty="0"/>
              <a:t>, organizzato dallo Stato (Corte d'appello). In periodi di grande interesse per l'accesso alle professioni legali, a causa delle limitate possibilità di formazione, i candidati devono attendere sino a un anno dopo il loro 1° esame di Stato per poter essere ammessi al periodo di tirocinio. </a:t>
            </a:r>
          </a:p>
          <a:p>
            <a:pPr algn="just" fontAlgn="base"/>
            <a:r>
              <a:rPr lang="it-IT" dirty="0">
                <a:sym typeface="Symbol" panose="05050102010706020507" pitchFamily="18" charset="2"/>
              </a:rPr>
              <a:t></a:t>
            </a:r>
            <a:r>
              <a:rPr lang="it-IT" dirty="0"/>
              <a:t> </a:t>
            </a:r>
            <a:r>
              <a:rPr lang="it-IT" b="1" dirty="0"/>
              <a:t>2 ° esame di Stato </a:t>
            </a:r>
            <a:r>
              <a:rPr lang="it-IT" dirty="0"/>
              <a:t>(</a:t>
            </a:r>
            <a:r>
              <a:rPr lang="it-IT" dirty="0" err="1"/>
              <a:t>Zweites</a:t>
            </a:r>
            <a:r>
              <a:rPr lang="it-IT" dirty="0"/>
              <a:t> </a:t>
            </a:r>
            <a:r>
              <a:rPr lang="it-IT" dirty="0" err="1"/>
              <a:t>Staatsexamen</a:t>
            </a:r>
            <a:r>
              <a:rPr lang="it-IT" dirty="0"/>
              <a:t>), organizzato dallo </a:t>
            </a:r>
            <a:r>
              <a:rPr lang="it-IT" dirty="0" err="1"/>
              <a:t>Justizprüfungsamt</a:t>
            </a:r>
            <a:r>
              <a:rPr lang="it-IT" dirty="0"/>
              <a:t>. </a:t>
            </a:r>
          </a:p>
          <a:p>
            <a:pPr algn="just" fontAlgn="base"/>
            <a:r>
              <a:rPr lang="it-IT" dirty="0">
                <a:sym typeface="Symbol" panose="05050102010706020507" pitchFamily="18" charset="2"/>
              </a:rPr>
              <a:t></a:t>
            </a:r>
            <a:r>
              <a:rPr lang="it-IT" dirty="0"/>
              <a:t> Iscrizione all'albo. </a:t>
            </a:r>
          </a:p>
          <a:p>
            <a:pPr algn="just" fontAlgn="base"/>
            <a:r>
              <a:rPr lang="it-IT" dirty="0">
                <a:sym typeface="Symbol" panose="05050102010706020507" pitchFamily="18" charset="2"/>
              </a:rPr>
              <a:t></a:t>
            </a:r>
            <a:r>
              <a:rPr lang="it-IT" dirty="0"/>
              <a:t> Richiedenti "</a:t>
            </a:r>
            <a:r>
              <a:rPr lang="it-IT" dirty="0" err="1"/>
              <a:t>Morgenbesser</a:t>
            </a:r>
            <a:r>
              <a:rPr lang="it-IT" dirty="0"/>
              <a:t>", ma devono disporre di qualifiche equivalenti. </a:t>
            </a:r>
          </a:p>
          <a:p>
            <a:endParaRPr lang="it-IT" dirty="0"/>
          </a:p>
        </p:txBody>
      </p:sp>
    </p:spTree>
    <p:extLst>
      <p:ext uri="{BB962C8B-B14F-4D97-AF65-F5344CB8AC3E}">
        <p14:creationId xmlns:p14="http://schemas.microsoft.com/office/powerpoint/2010/main" val="26787670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25</a:t>
            </a:r>
          </a:p>
        </p:txBody>
      </p:sp>
      <p:sp>
        <p:nvSpPr>
          <p:cNvPr id="3" name="CasellaDiTesto 2">
            <a:extLst>
              <a:ext uri="{FF2B5EF4-FFF2-40B4-BE49-F238E27FC236}">
                <a16:creationId xmlns:a16="http://schemas.microsoft.com/office/drawing/2014/main" id="{51C527E3-8E87-42BF-A24E-A691DA9482D9}"/>
              </a:ext>
            </a:extLst>
          </p:cNvPr>
          <p:cNvSpPr txBox="1"/>
          <p:nvPr/>
        </p:nvSpPr>
        <p:spPr>
          <a:xfrm>
            <a:off x="188843" y="327991"/>
            <a:ext cx="11598966" cy="5909310"/>
          </a:xfrm>
          <a:prstGeom prst="rect">
            <a:avLst/>
          </a:prstGeom>
          <a:noFill/>
        </p:spPr>
        <p:txBody>
          <a:bodyPr wrap="square" rtlCol="0">
            <a:spAutoFit/>
          </a:bodyPr>
          <a:lstStyle/>
          <a:p>
            <a:pPr algn="just"/>
            <a:r>
              <a:rPr lang="it-IT" dirty="0"/>
              <a:t>Tale esame conta soltanto per il 30%. Ai fini dell'abilitazione come avvocato i candidati devono superare il 1 ° esame di Stato e successivamente il 2 ° esame di Stato. Il periodo standard degli studi universitari, compreso il 1° esame di Stato, è di 9 semestri (4 anni e 1/2). La parte scritta del 1° esame di Stato è la più difficile, con un tasso di insuccesso che arriva al 30%. </a:t>
            </a:r>
          </a:p>
          <a:p>
            <a:pPr algn="just"/>
            <a:r>
              <a:rPr lang="it-IT" dirty="0"/>
              <a:t>Essa consiste quasi esclusivamente nel risolvere casi complessi dal punto di vista giuridico (principalmente in materia di diritto sostanziale) presentati come un breve racconto. Dopo aver superato con successo il 1° esame di Stato, il candidato deve iniziare un tirocinio biennale ("</a:t>
            </a:r>
            <a:r>
              <a:rPr lang="it-IT" dirty="0" err="1"/>
              <a:t>Referendariat</a:t>
            </a:r>
            <a:r>
              <a:rPr lang="it-IT" dirty="0"/>
              <a:t>"), che è sostanzialmente il medesimo per tutte le professioni legali. Il praticantato è organizzato e finanziato principalmente dai </a:t>
            </a:r>
            <a:r>
              <a:rPr lang="it-IT" dirty="0" err="1"/>
              <a:t>Länder</a:t>
            </a:r>
            <a:r>
              <a:rPr lang="it-IT" dirty="0"/>
              <a:t>. Dopo aver concluso il periodo di tirocinio, il candidato deve </a:t>
            </a:r>
            <a:r>
              <a:rPr lang="it-IT" b="1" dirty="0"/>
              <a:t>superare il 2° esame di Stato. Il tasso di insuccesso è più basso rispetto al 1° esame di Stato</a:t>
            </a:r>
            <a:r>
              <a:rPr lang="it-IT" dirty="0"/>
              <a:t>. La parte scritta consiste nel redigere sentenze, atti di imputazione, lettere di avvocati nell'ambito di procedimenti legali o bozze di contratti in relazione a fattispecie legali complesse presentate sotto forma di brevi racconti. Dopo aver superato il 2° esame di Stato il praticante può diventare un avvocato a pieno titolo.</a:t>
            </a:r>
          </a:p>
          <a:p>
            <a:pPr algn="just"/>
            <a:endParaRPr lang="it-IT" dirty="0"/>
          </a:p>
          <a:p>
            <a:pPr algn="ctr"/>
            <a:r>
              <a:rPr lang="it-IT" b="1" dirty="0"/>
              <a:t>SPAGNA</a:t>
            </a:r>
            <a:endParaRPr lang="it-IT" dirty="0"/>
          </a:p>
          <a:p>
            <a:pPr algn="just" fontAlgn="base"/>
            <a:r>
              <a:rPr lang="it-IT" dirty="0"/>
              <a:t>La professione di avvocato è una professione libera e indipendente che presta un servizio alla società, non dipende da alcun ente pubblico e si esercita in regime di concorrenza libera e leale (articolo 1 dell'</a:t>
            </a:r>
            <a:r>
              <a:rPr lang="it-IT" i="1" dirty="0" err="1"/>
              <a:t>Estatuto</a:t>
            </a:r>
            <a:r>
              <a:rPr lang="it-IT" i="1" dirty="0"/>
              <a:t> General de la </a:t>
            </a:r>
            <a:r>
              <a:rPr lang="it-IT" i="1" dirty="0" err="1"/>
              <a:t>Abogacía</a:t>
            </a:r>
            <a:r>
              <a:rPr lang="it-IT" i="1" dirty="0"/>
              <a:t> </a:t>
            </a:r>
            <a:r>
              <a:rPr lang="it-IT" i="1" dirty="0" err="1"/>
              <a:t>Española</a:t>
            </a:r>
            <a:r>
              <a:rPr lang="it-IT" dirty="0"/>
              <a:t>, - statuto generale della professione di avvocato in Spagna).</a:t>
            </a:r>
          </a:p>
          <a:p>
            <a:pPr algn="just" fontAlgn="base"/>
            <a:r>
              <a:rPr lang="it-IT" dirty="0"/>
              <a:t>La funzione degli avvocati è essenzialmente la direzione e la difesa delle parti in qualsiasi procedimento giudiziario, la consulenza giuridica e la rappresentanza del cliente quando questo compito non sia riservato per legge ad altre professioni.</a:t>
            </a:r>
          </a:p>
          <a:p>
            <a:endParaRPr lang="it-IT" dirty="0"/>
          </a:p>
        </p:txBody>
      </p:sp>
    </p:spTree>
    <p:extLst>
      <p:ext uri="{BB962C8B-B14F-4D97-AF65-F5344CB8AC3E}">
        <p14:creationId xmlns:p14="http://schemas.microsoft.com/office/powerpoint/2010/main" val="763808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26</a:t>
            </a:r>
          </a:p>
        </p:txBody>
      </p:sp>
      <p:sp>
        <p:nvSpPr>
          <p:cNvPr id="3" name="CasellaDiTesto 2">
            <a:extLst>
              <a:ext uri="{FF2B5EF4-FFF2-40B4-BE49-F238E27FC236}">
                <a16:creationId xmlns:a16="http://schemas.microsoft.com/office/drawing/2014/main" id="{3FD7C6A7-3453-47B1-B78A-35C44997CD38}"/>
              </a:ext>
            </a:extLst>
          </p:cNvPr>
          <p:cNvSpPr txBox="1"/>
          <p:nvPr/>
        </p:nvSpPr>
        <p:spPr>
          <a:xfrm>
            <a:off x="367748" y="228600"/>
            <a:ext cx="11549269" cy="5909310"/>
          </a:xfrm>
          <a:prstGeom prst="rect">
            <a:avLst/>
          </a:prstGeom>
          <a:noFill/>
        </p:spPr>
        <p:txBody>
          <a:bodyPr wrap="square" rtlCol="0">
            <a:spAutoFit/>
          </a:bodyPr>
          <a:lstStyle/>
          <a:p>
            <a:pPr fontAlgn="base"/>
            <a:r>
              <a:rPr lang="it-IT" b="1" dirty="0"/>
              <a:t>Per accedere alla professione di avvocato è necessario:</a:t>
            </a:r>
            <a:endParaRPr lang="it-IT" dirty="0"/>
          </a:p>
          <a:p>
            <a:pPr lvl="0" fontAlgn="base"/>
            <a:r>
              <a:rPr lang="it-IT" dirty="0"/>
              <a:t>avere la nazionalità spagnola o di uno Stato membro dell'Unione europea o dell'accordo sullo spazio economico europeo del 2 maggio 1992;</a:t>
            </a:r>
          </a:p>
          <a:p>
            <a:pPr lvl="0" fontAlgn="base"/>
            <a:r>
              <a:rPr lang="it-IT" dirty="0"/>
              <a:t>essere maggiorenne e non oggetto di causa per incapacità;</a:t>
            </a:r>
          </a:p>
          <a:p>
            <a:pPr lvl="0" fontAlgn="base"/>
            <a:r>
              <a:rPr lang="it-IT" dirty="0"/>
              <a:t>essere in possesso della qualifica di avvocato o di una laurea in giurisprudenza rilasciata da un'università spagnola (nei casi non disciplinati dalla legge 30/2006 del 30 ottobre 2006 relativa all'accesso alle professioni di avvocato o procuratore legale) oppure di un titolo estero equivalente e ufficialmente approvato in conformità alle norme in vigore;</a:t>
            </a:r>
          </a:p>
          <a:p>
            <a:pPr lvl="0" fontAlgn="base"/>
            <a:r>
              <a:rPr lang="it-IT" dirty="0"/>
              <a:t>essere iscritto a un ordine di avvocati (</a:t>
            </a:r>
            <a:r>
              <a:rPr lang="it-IT" i="1" dirty="0" err="1"/>
              <a:t>Colegio</a:t>
            </a:r>
            <a:r>
              <a:rPr lang="it-IT" i="1" dirty="0"/>
              <a:t> de </a:t>
            </a:r>
            <a:r>
              <a:rPr lang="it-IT" i="1" dirty="0" err="1"/>
              <a:t>Abogados</a:t>
            </a:r>
            <a:r>
              <a:rPr lang="it-IT" dirty="0"/>
              <a:t>), che è quello del domicilio professionale unico o principale, per esercitare sull'intero territorio nazionale spagnolo.</a:t>
            </a:r>
          </a:p>
          <a:p>
            <a:pPr fontAlgn="base"/>
            <a:r>
              <a:rPr lang="it-IT" dirty="0"/>
              <a:t>Gli onorari professionali per i servizi prestati sono corrisposti secondo una remunerazione fissa, oraria o periodica. L'importo può essere liberamente concordato tra il cliente e l'avvocato, sempre nel rispetto delle norme deontologiche e della concorrenza leale.</a:t>
            </a:r>
          </a:p>
          <a:p>
            <a:r>
              <a:rPr lang="it-IT" b="1" dirty="0"/>
              <a:t>L’abilitazione all’esercizio della professione di avvocato in Spagna</a:t>
            </a:r>
            <a:r>
              <a:rPr lang="it-IT" dirty="0"/>
              <a:t> (“</a:t>
            </a:r>
            <a:r>
              <a:rPr lang="it-IT" dirty="0" err="1"/>
              <a:t>Abogado</a:t>
            </a:r>
            <a:r>
              <a:rPr lang="it-IT" dirty="0"/>
              <a:t>”) è possibile unicamente </a:t>
            </a:r>
            <a:r>
              <a:rPr lang="it-IT" b="1" dirty="0"/>
              <a:t>per gli avvocati</a:t>
            </a:r>
            <a:r>
              <a:rPr lang="it-IT" dirty="0"/>
              <a:t>, ovvero per i laureati in Giurisprudenza che hanno superato in Italia l’esame di stato e sono già iscritti all’ordine degli avvocati.</a:t>
            </a:r>
          </a:p>
          <a:p>
            <a:r>
              <a:rPr lang="it-IT" b="1" dirty="0"/>
              <a:t>In Spagna, fino al 2011, era possibile conseguire l’abilitazione professionale semplicemente omologando la Laurea Magistrale in Giurisprudenza a quella corrispondente spagnola.</a:t>
            </a:r>
          </a:p>
          <a:p>
            <a:r>
              <a:rPr lang="it-IT" dirty="0"/>
              <a:t>Con la </a:t>
            </a:r>
            <a:r>
              <a:rPr lang="it-IT" dirty="0" err="1"/>
              <a:t>Ley</a:t>
            </a:r>
            <a:r>
              <a:rPr lang="it-IT" dirty="0"/>
              <a:t> 34/2006, entrata in vigore il 30 ottobre 2011, le Corti Generali hanno introdotto la </a:t>
            </a:r>
            <a:r>
              <a:rPr lang="it-IT" b="1" dirty="0" err="1"/>
              <a:t>Prueba</a:t>
            </a:r>
            <a:r>
              <a:rPr lang="it-IT" b="1" dirty="0"/>
              <a:t> de </a:t>
            </a:r>
            <a:r>
              <a:rPr lang="it-IT" b="1" dirty="0" err="1"/>
              <a:t>Estado</a:t>
            </a:r>
            <a:r>
              <a:rPr lang="it-IT" b="1" dirty="0"/>
              <a:t> de Acceso a la </a:t>
            </a:r>
            <a:r>
              <a:rPr lang="it-IT" b="1" dirty="0" err="1"/>
              <a:t>Abogacía</a:t>
            </a:r>
            <a:r>
              <a:rPr lang="it-IT" dirty="0"/>
              <a:t> che, secondo l’art. 17, co. 3 del Real Decreto 775/2011 consiste in “</a:t>
            </a:r>
            <a:r>
              <a:rPr lang="it-IT" i="1" dirty="0"/>
              <a:t>una </a:t>
            </a:r>
            <a:r>
              <a:rPr lang="it-IT" i="1" dirty="0" err="1"/>
              <a:t>prueba</a:t>
            </a:r>
            <a:r>
              <a:rPr lang="it-IT" i="1" dirty="0"/>
              <a:t> </a:t>
            </a:r>
            <a:r>
              <a:rPr lang="it-IT" i="1" dirty="0" err="1"/>
              <a:t>escrita</a:t>
            </a:r>
            <a:r>
              <a:rPr lang="it-IT" i="1" dirty="0"/>
              <a:t> </a:t>
            </a:r>
            <a:r>
              <a:rPr lang="it-IT" i="1" dirty="0" err="1"/>
              <a:t>objetiva</a:t>
            </a:r>
            <a:r>
              <a:rPr lang="it-IT" i="1" dirty="0"/>
              <a:t> de </a:t>
            </a:r>
            <a:r>
              <a:rPr lang="it-IT" i="1" dirty="0" err="1"/>
              <a:t>contenido</a:t>
            </a:r>
            <a:r>
              <a:rPr lang="it-IT" i="1" dirty="0"/>
              <a:t> </a:t>
            </a:r>
            <a:r>
              <a:rPr lang="it-IT" i="1" dirty="0" err="1"/>
              <a:t>teórico-práctico</a:t>
            </a:r>
            <a:r>
              <a:rPr lang="it-IT" i="1" dirty="0"/>
              <a:t> con </a:t>
            </a:r>
            <a:r>
              <a:rPr lang="it-IT" i="1" dirty="0" err="1"/>
              <a:t>contestaciones</a:t>
            </a:r>
            <a:r>
              <a:rPr lang="it-IT" i="1" dirty="0"/>
              <a:t> o </a:t>
            </a:r>
            <a:r>
              <a:rPr lang="it-IT" i="1" dirty="0" err="1"/>
              <a:t>respuestas</a:t>
            </a:r>
            <a:r>
              <a:rPr lang="it-IT" i="1" dirty="0"/>
              <a:t> </a:t>
            </a:r>
            <a:r>
              <a:rPr lang="it-IT" i="1" dirty="0" err="1"/>
              <a:t>múltiples</a:t>
            </a:r>
            <a:r>
              <a:rPr lang="it-IT" dirty="0"/>
              <a:t>”.</a:t>
            </a:r>
          </a:p>
          <a:p>
            <a:endParaRPr lang="it-IT" dirty="0"/>
          </a:p>
        </p:txBody>
      </p:sp>
    </p:spTree>
    <p:extLst>
      <p:ext uri="{BB962C8B-B14F-4D97-AF65-F5344CB8AC3E}">
        <p14:creationId xmlns:p14="http://schemas.microsoft.com/office/powerpoint/2010/main" val="18118419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27</a:t>
            </a:r>
          </a:p>
        </p:txBody>
      </p:sp>
      <p:sp>
        <p:nvSpPr>
          <p:cNvPr id="3" name="CasellaDiTesto 2">
            <a:extLst>
              <a:ext uri="{FF2B5EF4-FFF2-40B4-BE49-F238E27FC236}">
                <a16:creationId xmlns:a16="http://schemas.microsoft.com/office/drawing/2014/main" id="{29C94E0A-7918-4CCC-BF3D-0A87596756EE}"/>
              </a:ext>
            </a:extLst>
          </p:cNvPr>
          <p:cNvSpPr txBox="1"/>
          <p:nvPr/>
        </p:nvSpPr>
        <p:spPr>
          <a:xfrm>
            <a:off x="715617" y="496957"/>
            <a:ext cx="11181522" cy="5909310"/>
          </a:xfrm>
          <a:prstGeom prst="rect">
            <a:avLst/>
          </a:prstGeom>
          <a:noFill/>
        </p:spPr>
        <p:txBody>
          <a:bodyPr wrap="square" rtlCol="0">
            <a:spAutoFit/>
          </a:bodyPr>
          <a:lstStyle/>
          <a:p>
            <a:r>
              <a:rPr lang="it-IT" dirty="0"/>
              <a:t>Per accedere alla </a:t>
            </a:r>
            <a:r>
              <a:rPr lang="it-IT" dirty="0" err="1"/>
              <a:t>Prueba</a:t>
            </a:r>
            <a:r>
              <a:rPr lang="it-IT" dirty="0"/>
              <a:t> occorre conseguire, anzitutto, il </a:t>
            </a:r>
            <a:r>
              <a:rPr lang="it-IT" b="1" dirty="0"/>
              <a:t>Grado en </a:t>
            </a:r>
            <a:r>
              <a:rPr lang="it-IT" b="1" dirty="0" err="1"/>
              <a:t>Derecho</a:t>
            </a:r>
            <a:r>
              <a:rPr lang="it-IT" b="1" dirty="0"/>
              <a:t> </a:t>
            </a:r>
            <a:r>
              <a:rPr lang="it-IT" dirty="0"/>
              <a:t>presso un’università spagnola; si tratta, ad ogni effetto, di una seconda laurea, ottenibile integrando alcuni esami e sostenendone ex novo altri.</a:t>
            </a:r>
          </a:p>
          <a:p>
            <a:r>
              <a:rPr lang="it-IT" dirty="0"/>
              <a:t>In secondo luogo, è necessario frequentare il </a:t>
            </a:r>
            <a:r>
              <a:rPr lang="it-IT" b="1" dirty="0" err="1"/>
              <a:t>Máster</a:t>
            </a:r>
            <a:r>
              <a:rPr lang="it-IT" b="1" dirty="0"/>
              <a:t> Universitario de Acceso a la </a:t>
            </a:r>
            <a:r>
              <a:rPr lang="it-IT" b="1" dirty="0" err="1"/>
              <a:t>Abogacía</a:t>
            </a:r>
            <a:r>
              <a:rPr lang="it-IT" dirty="0"/>
              <a:t>, obbligatorio per gli stessi spagnoli.</a:t>
            </a:r>
          </a:p>
          <a:p>
            <a:r>
              <a:rPr lang="it-IT" dirty="0"/>
              <a:t>Il </a:t>
            </a:r>
            <a:r>
              <a:rPr lang="it-IT" dirty="0" err="1"/>
              <a:t>Máster</a:t>
            </a:r>
            <a:r>
              <a:rPr lang="it-IT" dirty="0"/>
              <a:t> conta 90 crediti formativi di cui:</a:t>
            </a:r>
          </a:p>
          <a:p>
            <a:r>
              <a:rPr lang="it-IT" b="1" i="1" dirty="0"/>
              <a:t>A)</a:t>
            </a:r>
            <a:r>
              <a:rPr lang="it-IT" dirty="0"/>
              <a:t> 60 concernenti materie teoriche (le stesse su cui verterà la </a:t>
            </a:r>
            <a:r>
              <a:rPr lang="it-IT" dirty="0" err="1"/>
              <a:t>Prueba</a:t>
            </a:r>
            <a:r>
              <a:rPr lang="it-IT" dirty="0"/>
              <a:t>);</a:t>
            </a:r>
          </a:p>
          <a:p>
            <a:r>
              <a:rPr lang="it-IT" b="1" i="1" dirty="0"/>
              <a:t>B)</a:t>
            </a:r>
            <a:r>
              <a:rPr lang="it-IT" dirty="0"/>
              <a:t> 30 riferiti alla c.d. “</a:t>
            </a:r>
            <a:r>
              <a:rPr lang="it-IT" i="1" dirty="0" err="1"/>
              <a:t>práctica</a:t>
            </a:r>
            <a:r>
              <a:rPr lang="it-IT" i="1" dirty="0"/>
              <a:t> </a:t>
            </a:r>
            <a:r>
              <a:rPr lang="it-IT" i="1" dirty="0" err="1"/>
              <a:t>externa</a:t>
            </a:r>
            <a:r>
              <a:rPr lang="it-IT" dirty="0"/>
              <a:t>” e cioè un tirocinio di circa quattro mesi da svolgersi presso uno studio legale spagnolo.</a:t>
            </a:r>
          </a:p>
          <a:p>
            <a:r>
              <a:rPr lang="it-IT" dirty="0"/>
              <a:t>Il voto finale del </a:t>
            </a:r>
            <a:r>
              <a:rPr lang="it-IT" dirty="0" err="1"/>
              <a:t>Máster</a:t>
            </a:r>
            <a:r>
              <a:rPr lang="it-IT" dirty="0"/>
              <a:t> è assegnato, dall’ università, su una scala da 0 a 10, essendo necessario, per accedere alla </a:t>
            </a:r>
            <a:r>
              <a:rPr lang="it-IT" dirty="0" err="1"/>
              <a:t>Prueba</a:t>
            </a:r>
            <a:r>
              <a:rPr lang="it-IT" dirty="0"/>
              <a:t>, un voto minimo di 5/10.</a:t>
            </a:r>
          </a:p>
          <a:p>
            <a:r>
              <a:rPr lang="it-IT" dirty="0"/>
              <a:t>Infine, la summenzionata </a:t>
            </a:r>
            <a:r>
              <a:rPr lang="it-IT" dirty="0" err="1"/>
              <a:t>Prueba</a:t>
            </a:r>
            <a:r>
              <a:rPr lang="it-IT" dirty="0"/>
              <a:t>, indetta dal </a:t>
            </a:r>
            <a:r>
              <a:rPr lang="it-IT" dirty="0" err="1"/>
              <a:t>Ministerio</a:t>
            </a:r>
            <a:r>
              <a:rPr lang="it-IT" dirty="0"/>
              <a:t> de </a:t>
            </a:r>
            <a:r>
              <a:rPr lang="it-IT" dirty="0" err="1"/>
              <a:t>Justicia</a:t>
            </a:r>
            <a:r>
              <a:rPr lang="it-IT" dirty="0"/>
              <a:t> due volte l’anno, consiste in un </a:t>
            </a:r>
            <a:r>
              <a:rPr lang="it-IT" u="sng" dirty="0"/>
              <a:t>questionario a risposta multipla</a:t>
            </a:r>
            <a:r>
              <a:rPr lang="it-IT" dirty="0"/>
              <a:t> composto da 75 quesiti:</a:t>
            </a:r>
          </a:p>
          <a:p>
            <a:r>
              <a:rPr lang="it-IT" b="1" i="1" dirty="0"/>
              <a:t>A)</a:t>
            </a:r>
            <a:r>
              <a:rPr lang="it-IT" dirty="0"/>
              <a:t> 50 quesiti su materie attinenti all’ esercizio della professione di </a:t>
            </a:r>
            <a:r>
              <a:rPr lang="it-IT" dirty="0" err="1"/>
              <a:t>Abogado</a:t>
            </a:r>
            <a:r>
              <a:rPr lang="it-IT" dirty="0"/>
              <a:t> (es. deontologia professionale, responsabilità civile, penale e disciplinare);</a:t>
            </a:r>
          </a:p>
          <a:p>
            <a:r>
              <a:rPr lang="it-IT" b="1" i="1" dirty="0"/>
              <a:t>B)</a:t>
            </a:r>
            <a:r>
              <a:rPr lang="it-IT" dirty="0"/>
              <a:t> 25 quesiti su una materia specifica a scelta del candidato tra diritto civile e commerciale, diritto penale, diritto amministrativo, diritto del lavoro.</a:t>
            </a:r>
          </a:p>
          <a:p>
            <a:r>
              <a:rPr lang="it-IT" dirty="0"/>
              <a:t>La valutazione avviene su una scala da 0 a 75 punti, ottenendosi 1 punto per ogni risposta corretta e decurtandosi 0,33 punti per ogni risposta errata. Basti sapere che, per risultare idonei, se nel </a:t>
            </a:r>
            <a:r>
              <a:rPr lang="it-IT" dirty="0" err="1"/>
              <a:t>Máster</a:t>
            </a:r>
            <a:r>
              <a:rPr lang="it-IT" dirty="0"/>
              <a:t> è stato conseguito il voto minimo di 5/10, nella </a:t>
            </a:r>
            <a:r>
              <a:rPr lang="it-IT" dirty="0" err="1"/>
              <a:t>Prueba</a:t>
            </a:r>
            <a:r>
              <a:rPr lang="it-IT" dirty="0"/>
              <a:t> occorrerà ottenere almeno 38 punti; viceversa, se nel </a:t>
            </a:r>
            <a:r>
              <a:rPr lang="it-IT" dirty="0" err="1"/>
              <a:t>Máster</a:t>
            </a:r>
            <a:r>
              <a:rPr lang="it-IT" dirty="0"/>
              <a:t> è stato conseguito il voto massimo di 10/10, nella </a:t>
            </a:r>
            <a:r>
              <a:rPr lang="it-IT" dirty="0" err="1"/>
              <a:t>Prueba</a:t>
            </a:r>
            <a:r>
              <a:rPr lang="it-IT" dirty="0"/>
              <a:t> sarà sufficiente ottenere 22 punti.</a:t>
            </a:r>
          </a:p>
          <a:p>
            <a:endParaRPr lang="it-IT" dirty="0"/>
          </a:p>
        </p:txBody>
      </p:sp>
    </p:spTree>
    <p:extLst>
      <p:ext uri="{BB962C8B-B14F-4D97-AF65-F5344CB8AC3E}">
        <p14:creationId xmlns:p14="http://schemas.microsoft.com/office/powerpoint/2010/main" val="356899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egnaposto piè di pagina 1">
            <a:extLst>
              <a:ext uri="{FF2B5EF4-FFF2-40B4-BE49-F238E27FC236}">
                <a16:creationId xmlns:a16="http://schemas.microsoft.com/office/drawing/2014/main" id="{E22CDBE8-8C19-4484-80D3-462BD94F5559}"/>
              </a:ext>
            </a:extLst>
          </p:cNvPr>
          <p:cNvSpPr>
            <a:spLocks noGrp="1"/>
          </p:cNvSpPr>
          <p:nvPr>
            <p:ph type="ftr" sz="quarter" idx="11"/>
          </p:nvPr>
        </p:nvSpPr>
        <p:spPr/>
        <p:txBody>
          <a:bodyPr/>
          <a:lstStyle/>
          <a:p>
            <a:r>
              <a:rPr lang="it-IT" dirty="0"/>
              <a:t>28</a:t>
            </a:r>
          </a:p>
        </p:txBody>
      </p:sp>
      <p:sp>
        <p:nvSpPr>
          <p:cNvPr id="3" name="CasellaDiTesto 2">
            <a:extLst>
              <a:ext uri="{FF2B5EF4-FFF2-40B4-BE49-F238E27FC236}">
                <a16:creationId xmlns:a16="http://schemas.microsoft.com/office/drawing/2014/main" id="{C21E7498-B9BF-4EC6-B067-D572D0039019}"/>
              </a:ext>
            </a:extLst>
          </p:cNvPr>
          <p:cNvSpPr txBox="1"/>
          <p:nvPr/>
        </p:nvSpPr>
        <p:spPr>
          <a:xfrm>
            <a:off x="377687" y="367748"/>
            <a:ext cx="11608904" cy="5909310"/>
          </a:xfrm>
          <a:prstGeom prst="rect">
            <a:avLst/>
          </a:prstGeom>
          <a:noFill/>
        </p:spPr>
        <p:txBody>
          <a:bodyPr wrap="square" rtlCol="0">
            <a:spAutoFit/>
          </a:bodyPr>
          <a:lstStyle/>
          <a:p>
            <a:pPr algn="ctr"/>
            <a:r>
              <a:rPr lang="it-IT" b="1" dirty="0"/>
              <a:t>Romania</a:t>
            </a:r>
          </a:p>
          <a:p>
            <a:r>
              <a:rPr lang="it-IT" dirty="0"/>
              <a:t>Il percorso rumeno prevede un esame di abilitazione ed ha per oggetto quattro materie: diritto civile, diritto penale e le rispettive procedure. </a:t>
            </a:r>
          </a:p>
          <a:p>
            <a:r>
              <a:rPr lang="it-IT" dirty="0"/>
              <a:t>La legge n. 51 del 1995 disciplina la professione di avvocato in Romania; per diventare avvocato junior è necessario espletare un primo esame seguito da un periodo di pratica biennale da svolgersi sotto la supervisione di un avvocato con almeno 6 anni di anzianità, al termine del quale è previsto un ulteriore esame per diventare «</a:t>
            </a:r>
            <a:r>
              <a:rPr lang="it-IT" dirty="0" err="1"/>
              <a:t>Avocat</a:t>
            </a:r>
            <a:r>
              <a:rPr lang="it-IT" dirty="0"/>
              <a:t> </a:t>
            </a:r>
            <a:r>
              <a:rPr lang="it-IT" dirty="0" err="1"/>
              <a:t>Definitif</a:t>
            </a:r>
            <a:r>
              <a:rPr lang="it-IT" dirty="0"/>
              <a:t>».</a:t>
            </a:r>
          </a:p>
          <a:p>
            <a:pPr algn="just"/>
            <a:r>
              <a:rPr lang="it-IT" dirty="0"/>
              <a:t>Iter per diventare avvocato a pieno titolo: </a:t>
            </a:r>
          </a:p>
          <a:p>
            <a:pPr algn="just"/>
            <a:r>
              <a:rPr lang="it-IT" dirty="0">
                <a:sym typeface="Symbol" panose="05050102010706020507" pitchFamily="18" charset="2"/>
              </a:rPr>
              <a:t></a:t>
            </a:r>
            <a:r>
              <a:rPr lang="it-IT" dirty="0"/>
              <a:t> Iscrizione all'albo degli avvocati </a:t>
            </a:r>
          </a:p>
          <a:p>
            <a:pPr algn="just"/>
            <a:r>
              <a:rPr lang="it-IT" dirty="0">
                <a:sym typeface="Symbol" panose="05050102010706020507" pitchFamily="18" charset="2"/>
              </a:rPr>
              <a:t></a:t>
            </a:r>
            <a:r>
              <a:rPr lang="it-IT" dirty="0"/>
              <a:t> Esame di Stato organizzato a livello nazionale dall'Unione nazionale rumena degli Ordini degli avvocati (UNBR, </a:t>
            </a:r>
            <a:r>
              <a:rPr lang="it-IT" dirty="0" err="1"/>
              <a:t>Uniunea</a:t>
            </a:r>
            <a:r>
              <a:rPr lang="it-IT" dirty="0"/>
              <a:t> </a:t>
            </a:r>
            <a:r>
              <a:rPr lang="it-IT" dirty="0" err="1"/>
              <a:t>Nationala</a:t>
            </a:r>
            <a:r>
              <a:rPr lang="it-IT" dirty="0"/>
              <a:t> a </a:t>
            </a:r>
            <a:r>
              <a:rPr lang="it-IT" dirty="0" err="1"/>
              <a:t>Barourilor</a:t>
            </a:r>
            <a:r>
              <a:rPr lang="it-IT" dirty="0"/>
              <a:t> </a:t>
            </a:r>
            <a:r>
              <a:rPr lang="it-IT" dirty="0" err="1"/>
              <a:t>din</a:t>
            </a:r>
            <a:r>
              <a:rPr lang="it-IT" dirty="0"/>
              <a:t> Romania) ed è tenuto dall'Istituto nazionale per la formazione e lo sviluppo degli avvocati (</a:t>
            </a:r>
            <a:r>
              <a:rPr lang="it-IT" dirty="0" err="1"/>
              <a:t>Institutul</a:t>
            </a:r>
            <a:r>
              <a:rPr lang="it-IT" dirty="0"/>
              <a:t> National pentru </a:t>
            </a:r>
            <a:r>
              <a:rPr lang="it-IT" dirty="0" err="1"/>
              <a:t>Pregatirea</a:t>
            </a:r>
            <a:r>
              <a:rPr lang="it-IT" dirty="0"/>
              <a:t> si </a:t>
            </a:r>
            <a:r>
              <a:rPr lang="it-IT" dirty="0" err="1"/>
              <a:t>Perfectionarea</a:t>
            </a:r>
            <a:r>
              <a:rPr lang="it-IT" dirty="0"/>
              <a:t> </a:t>
            </a:r>
            <a:r>
              <a:rPr lang="it-IT" dirty="0" err="1"/>
              <a:t>Avocatilor</a:t>
            </a:r>
            <a:r>
              <a:rPr lang="it-IT" dirty="0"/>
              <a:t>). </a:t>
            </a:r>
          </a:p>
          <a:p>
            <a:pPr algn="just"/>
            <a:r>
              <a:rPr lang="it-IT" dirty="0"/>
              <a:t>L'esame si basa su un metodo predisposto e approvato dall'Associazione nazionale rumena degli avvocati. </a:t>
            </a:r>
          </a:p>
          <a:p>
            <a:pPr marL="285750" indent="-285750" algn="just">
              <a:buFont typeface="Symbol" panose="05050102010706020507" pitchFamily="18" charset="2"/>
              <a:buChar char="·"/>
            </a:pPr>
            <a:r>
              <a:rPr lang="it-IT" dirty="0"/>
              <a:t>Completamento di un periodo di tirocinio. </a:t>
            </a:r>
          </a:p>
          <a:p>
            <a:pPr algn="just"/>
            <a:endParaRPr lang="it-IT" dirty="0"/>
          </a:p>
          <a:p>
            <a:pPr algn="just"/>
            <a:r>
              <a:rPr lang="it-IT" dirty="0"/>
              <a:t>In Romania ci sono due categorie di avvocati:</a:t>
            </a:r>
          </a:p>
          <a:p>
            <a:pPr algn="just"/>
            <a:r>
              <a:rPr lang="it-IT" dirty="0"/>
              <a:t>Gli avvocati sono iscritti all'albo degli avvocati rumeni.</a:t>
            </a:r>
          </a:p>
          <a:p>
            <a:pPr algn="just"/>
            <a:r>
              <a:rPr lang="it-IT" dirty="0"/>
              <a:t>I consulenti legali sono alle dipendenze di soggetti privati o pubblici o sono nominati da enti pubblici. Non sono iscritti all'albo degli avvocati rumeni. I consulenti legali sono tenuti a tutelare i diritti e gli interessi dell'autorità o del soggetto rappresentato.</a:t>
            </a:r>
          </a:p>
          <a:p>
            <a:r>
              <a:rPr lang="it-IT" dirty="0"/>
              <a:t> </a:t>
            </a:r>
          </a:p>
          <a:p>
            <a:endParaRPr lang="it-IT" dirty="0"/>
          </a:p>
        </p:txBody>
      </p:sp>
    </p:spTree>
    <p:extLst>
      <p:ext uri="{BB962C8B-B14F-4D97-AF65-F5344CB8AC3E}">
        <p14:creationId xmlns:p14="http://schemas.microsoft.com/office/powerpoint/2010/main" val="2791897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40BD33A-B6D6-4E15-9EFF-2D4ABAB874CA}"/>
              </a:ext>
            </a:extLst>
          </p:cNvPr>
          <p:cNvSpPr>
            <a:spLocks noGrp="1"/>
          </p:cNvSpPr>
          <p:nvPr>
            <p:ph idx="1"/>
          </p:nvPr>
        </p:nvSpPr>
        <p:spPr>
          <a:xfrm>
            <a:off x="235390" y="136525"/>
            <a:ext cx="11760452" cy="6040438"/>
          </a:xfrm>
        </p:spPr>
        <p:txBody>
          <a:bodyPr>
            <a:normAutofit/>
          </a:bodyPr>
          <a:lstStyle/>
          <a:p>
            <a:pPr marL="0" indent="0" algn="just">
              <a:buNone/>
            </a:pPr>
            <a:r>
              <a:rPr lang="it-IT" sz="1800" dirty="0"/>
              <a:t>Se ho conseguito la laurea in giurisprudenza in Italia, posso abilitarmi alla professione in Romania?</a:t>
            </a:r>
          </a:p>
          <a:p>
            <a:pPr marL="0" indent="0" algn="just">
              <a:buNone/>
            </a:pPr>
            <a:r>
              <a:rPr lang="it-IT" sz="1800" dirty="0"/>
              <a:t>Il conseguimento dell’abilitazione in Romania è disciplinato dalla Direttiva 98/5/CE, e il praticante italiano deve essere in possesso dei seguenti requisiti: laurea in Giurisprudenza e certificato che attesti </a:t>
            </a:r>
            <a:r>
              <a:rPr lang="it-IT" sz="1800"/>
              <a:t>la pratica </a:t>
            </a:r>
            <a:r>
              <a:rPr lang="it-IT" sz="1800" dirty="0"/>
              <a:t>forense legale svolta in territorio italiano. </a:t>
            </a:r>
          </a:p>
          <a:p>
            <a:pPr marL="0" indent="0" algn="just">
              <a:buNone/>
            </a:pPr>
            <a:r>
              <a:rPr lang="it-IT" sz="1800" dirty="0"/>
              <a:t>Dopo aver dimostrato il possesso di questi due requisiti, può avere inizio il procedimento amministrativo di omologazione del titolo di laurea.</a:t>
            </a:r>
          </a:p>
          <a:p>
            <a:pPr marL="0" indent="0" algn="just">
              <a:buNone/>
            </a:pPr>
            <a:r>
              <a:rPr lang="it-IT" sz="1800" dirty="0"/>
              <a:t>Occorre, successivamente, l’effettuazione della pratica forense, che in Romania consiste nello svolgimento di uno stage presso un avvocato accreditato. L’esame di abilitazione consiste in un test a risposta multipla di 60 quesiti sulle materie di diritto civile, diritto penale, diritto processuale civile e penale e il test sarà svolto in lingua italiana. </a:t>
            </a:r>
          </a:p>
          <a:p>
            <a:pPr marL="0" indent="0" algn="just">
              <a:buNone/>
            </a:pPr>
            <a:r>
              <a:rPr lang="it-IT" sz="1800" dirty="0"/>
              <a:t>Con il superamento dell’esame sarà possibile iscriversi all’albo rumeno di riferimento. </a:t>
            </a:r>
          </a:p>
          <a:p>
            <a:pPr marL="0" indent="0" algn="just">
              <a:buNone/>
            </a:pPr>
            <a:r>
              <a:rPr lang="it-IT" sz="1800" dirty="0"/>
              <a:t>Conclusa l’abilitazione chi ha conseguito il titolo di avvocato in Romania e intende esercitare in Italia, può alternativamente: </a:t>
            </a:r>
          </a:p>
          <a:p>
            <a:pPr algn="just">
              <a:buFontTx/>
              <a:buChar char="-"/>
            </a:pPr>
            <a:r>
              <a:rPr lang="it-IT" sz="1800" dirty="0"/>
              <a:t>chiedere al Ministero della Giustizia italiano l’immediato riconoscimento del titolo; in tal caso il Ministero stabilisce quali prove il soggetto deve sostenere per compensare la diversità di formazione rispetto alla legge italiana;</a:t>
            </a:r>
          </a:p>
          <a:p>
            <a:pPr algn="just">
              <a:buFontTx/>
              <a:buChar char="-"/>
            </a:pPr>
            <a:r>
              <a:rPr lang="it-IT" sz="1800" dirty="0"/>
              <a:t>chiedere l’iscrizione nella sezione speciale dell’Albo del foro italiano nel luogo dove intende esercitare l’attività professionale, avvalendosi del procedimento di «stabilimento/integrazione». Dopo tre anni di esercizio di attività in Italia, il professionista può chiedere di essere integrato con il titolo di avvocato italiano e iscritto all’Albo ordinario. </a:t>
            </a:r>
          </a:p>
          <a:p>
            <a:pPr algn="just">
              <a:buFontTx/>
              <a:buChar char="-"/>
            </a:pPr>
            <a:endParaRPr lang="it-IT" sz="1800" dirty="0"/>
          </a:p>
          <a:p>
            <a:pPr>
              <a:buFontTx/>
              <a:buChar char="-"/>
            </a:pPr>
            <a:endParaRPr lang="it-IT" sz="1800" dirty="0"/>
          </a:p>
        </p:txBody>
      </p:sp>
      <p:sp>
        <p:nvSpPr>
          <p:cNvPr id="4" name="Segnaposto piè di pagina 3">
            <a:extLst>
              <a:ext uri="{FF2B5EF4-FFF2-40B4-BE49-F238E27FC236}">
                <a16:creationId xmlns:a16="http://schemas.microsoft.com/office/drawing/2014/main" id="{3D6E9D23-3D33-4F59-88A2-8CCD0D98DA5D}"/>
              </a:ext>
            </a:extLst>
          </p:cNvPr>
          <p:cNvSpPr>
            <a:spLocks noGrp="1"/>
          </p:cNvSpPr>
          <p:nvPr>
            <p:ph type="ftr" sz="quarter" idx="11"/>
          </p:nvPr>
        </p:nvSpPr>
        <p:spPr/>
        <p:txBody>
          <a:bodyPr/>
          <a:lstStyle/>
          <a:p>
            <a:r>
              <a:rPr lang="it-IT" dirty="0"/>
              <a:t>29</a:t>
            </a:r>
          </a:p>
        </p:txBody>
      </p:sp>
    </p:spTree>
    <p:extLst>
      <p:ext uri="{BB962C8B-B14F-4D97-AF65-F5344CB8AC3E}">
        <p14:creationId xmlns:p14="http://schemas.microsoft.com/office/powerpoint/2010/main" val="31182580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cxnSp>
        <p:nvCxnSpPr>
          <p:cNvPr id="5" name="Connettore 1 4">
            <a:extLst>
              <a:ext uri="{FF2B5EF4-FFF2-40B4-BE49-F238E27FC236}">
                <a16:creationId xmlns:a16="http://schemas.microsoft.com/office/drawing/2014/main" id="{CB4C0094-8FB3-E343-A370-7936F976404B}"/>
              </a:ext>
            </a:extLst>
          </p:cNvPr>
          <p:cNvCxnSpPr/>
          <p:nvPr/>
        </p:nvCxnSpPr>
        <p:spPr>
          <a:xfrm>
            <a:off x="4954988" y="1778000"/>
            <a:ext cx="0" cy="5080000"/>
          </a:xfrm>
          <a:prstGeom prst="line">
            <a:avLst/>
          </a:prstGeom>
          <a:ln w="0">
            <a:solidFill>
              <a:srgbClr val="E89301"/>
            </a:solidFill>
          </a:ln>
        </p:spPr>
        <p:style>
          <a:lnRef idx="1">
            <a:schemeClr val="accent1"/>
          </a:lnRef>
          <a:fillRef idx="0">
            <a:schemeClr val="accent1"/>
          </a:fillRef>
          <a:effectRef idx="0">
            <a:schemeClr val="accent1"/>
          </a:effectRef>
          <a:fontRef idx="minor">
            <a:schemeClr val="tx1"/>
          </a:fontRef>
        </p:style>
      </p:cxnSp>
      <p:sp>
        <p:nvSpPr>
          <p:cNvPr id="7" name="CasellaDiTesto 6">
            <a:extLst>
              <a:ext uri="{FF2B5EF4-FFF2-40B4-BE49-F238E27FC236}">
                <a16:creationId xmlns:a16="http://schemas.microsoft.com/office/drawing/2014/main" id="{124B03C5-315A-9C40-AE18-ACD1B818E96A}"/>
              </a:ext>
            </a:extLst>
          </p:cNvPr>
          <p:cNvSpPr txBox="1"/>
          <p:nvPr/>
        </p:nvSpPr>
        <p:spPr>
          <a:xfrm>
            <a:off x="5587999" y="1778000"/>
            <a:ext cx="5943597" cy="535531"/>
          </a:xfrm>
          <a:prstGeom prst="rect">
            <a:avLst/>
          </a:prstGeom>
          <a:noFill/>
        </p:spPr>
        <p:txBody>
          <a:bodyPr wrap="square" rtlCol="0">
            <a:spAutoFit/>
          </a:bodyPr>
          <a:lstStyle/>
          <a:p>
            <a:pPr>
              <a:lnSpc>
                <a:spcPct val="80000"/>
              </a:lnSpc>
            </a:pPr>
            <a:r>
              <a:rPr lang="it-IT" sz="3600" b="1" dirty="0">
                <a:solidFill>
                  <a:schemeClr val="tx1">
                    <a:lumMod val="75000"/>
                    <a:lumOff val="25000"/>
                  </a:schemeClr>
                </a:solidFill>
                <a:latin typeface="Raleway SemiBold" panose="020B0503030101060003" pitchFamily="34" charset="77"/>
              </a:rPr>
              <a:t>GRAZIE.</a:t>
            </a:r>
          </a:p>
        </p:txBody>
      </p:sp>
      <p:sp>
        <p:nvSpPr>
          <p:cNvPr id="6" name="CasellaDiTesto 5">
            <a:extLst>
              <a:ext uri="{FF2B5EF4-FFF2-40B4-BE49-F238E27FC236}">
                <a16:creationId xmlns:a16="http://schemas.microsoft.com/office/drawing/2014/main" id="{F98FC500-2780-E646-ABFA-58F59A247D42}"/>
              </a:ext>
            </a:extLst>
          </p:cNvPr>
          <p:cNvSpPr txBox="1"/>
          <p:nvPr/>
        </p:nvSpPr>
        <p:spPr>
          <a:xfrm>
            <a:off x="5449775" y="2714715"/>
            <a:ext cx="5943597" cy="2677656"/>
          </a:xfrm>
          <a:prstGeom prst="rect">
            <a:avLst/>
          </a:prstGeom>
          <a:noFill/>
        </p:spPr>
        <p:txBody>
          <a:bodyPr wrap="square" rtlCol="0">
            <a:spAutoFit/>
          </a:bodyPr>
          <a:lstStyle/>
          <a:p>
            <a:r>
              <a:rPr lang="it-IT" sz="2000" dirty="0">
                <a:solidFill>
                  <a:schemeClr val="tx1">
                    <a:lumMod val="75000"/>
                    <a:lumOff val="25000"/>
                  </a:schemeClr>
                </a:solidFill>
                <a:latin typeface="Raleway" panose="020B0503030101060003" pitchFamily="34" charset="77"/>
              </a:rPr>
              <a:t>E-mail</a:t>
            </a:r>
            <a:br>
              <a:rPr lang="it-IT" sz="2000" dirty="0">
                <a:solidFill>
                  <a:schemeClr val="tx1">
                    <a:lumMod val="75000"/>
                    <a:lumOff val="25000"/>
                  </a:schemeClr>
                </a:solidFill>
                <a:latin typeface="Raleway" panose="020B0503030101060003" pitchFamily="34" charset="77"/>
              </a:rPr>
            </a:br>
            <a:r>
              <a:rPr lang="it-IT" sz="2000" b="1" dirty="0">
                <a:solidFill>
                  <a:schemeClr val="tx1">
                    <a:lumMod val="75000"/>
                    <a:lumOff val="25000"/>
                  </a:schemeClr>
                </a:solidFill>
                <a:latin typeface="Raleway SemiBold" panose="020B0503030101060003" pitchFamily="34" charset="77"/>
              </a:rPr>
              <a:t>info@avvocatomichelebonetti.it</a:t>
            </a:r>
            <a:endParaRPr lang="it-IT" sz="3600" b="1" dirty="0">
              <a:solidFill>
                <a:schemeClr val="tx1">
                  <a:lumMod val="75000"/>
                  <a:lumOff val="25000"/>
                </a:schemeClr>
              </a:solidFill>
              <a:latin typeface="Raleway SemiBold" panose="020B0503030101060003" pitchFamily="34" charset="77"/>
            </a:endParaRPr>
          </a:p>
          <a:p>
            <a:endParaRPr lang="it-IT" sz="3600" b="1" dirty="0">
              <a:solidFill>
                <a:schemeClr val="tx1">
                  <a:lumMod val="75000"/>
                  <a:lumOff val="25000"/>
                </a:schemeClr>
              </a:solidFill>
              <a:latin typeface="Raleway SemiBold" panose="020B0503030101060003" pitchFamily="34" charset="77"/>
            </a:endParaRPr>
          </a:p>
          <a:p>
            <a:r>
              <a:rPr lang="it-IT" sz="2000" dirty="0" err="1">
                <a:solidFill>
                  <a:schemeClr val="tx1">
                    <a:lumMod val="75000"/>
                    <a:lumOff val="25000"/>
                  </a:schemeClr>
                </a:solidFill>
                <a:latin typeface="Raleway" panose="020B0503030101060003" pitchFamily="34" charset="77"/>
              </a:rPr>
              <a:t>Tel</a:t>
            </a:r>
            <a:r>
              <a:rPr lang="it-IT" sz="2000" dirty="0">
                <a:solidFill>
                  <a:schemeClr val="tx1">
                    <a:lumMod val="75000"/>
                    <a:lumOff val="25000"/>
                  </a:schemeClr>
                </a:solidFill>
                <a:latin typeface="Raleway" panose="020B0503030101060003" pitchFamily="34" charset="77"/>
              </a:rPr>
              <a:t>: </a:t>
            </a:r>
          </a:p>
          <a:p>
            <a:r>
              <a:rPr lang="it-IT" sz="3600" b="1" dirty="0">
                <a:solidFill>
                  <a:schemeClr val="tx1">
                    <a:lumMod val="75000"/>
                    <a:lumOff val="25000"/>
                  </a:schemeClr>
                </a:solidFill>
                <a:latin typeface="Raleway SemiBold" panose="020B0503030101060003" pitchFamily="34" charset="77"/>
              </a:rPr>
              <a:t>06.39749383</a:t>
            </a:r>
          </a:p>
          <a:p>
            <a:r>
              <a:rPr lang="it-IT" sz="3600" b="1" dirty="0">
                <a:solidFill>
                  <a:schemeClr val="tx1">
                    <a:lumMod val="75000"/>
                    <a:lumOff val="25000"/>
                  </a:schemeClr>
                </a:solidFill>
                <a:latin typeface="Raleway SemiBold" panose="020B0503030101060003" pitchFamily="34" charset="77"/>
              </a:rPr>
              <a:t>06.3728853</a:t>
            </a:r>
          </a:p>
        </p:txBody>
      </p:sp>
    </p:spTree>
    <p:extLst>
      <p:ext uri="{BB962C8B-B14F-4D97-AF65-F5344CB8AC3E}">
        <p14:creationId xmlns:p14="http://schemas.microsoft.com/office/powerpoint/2010/main" val="3128528909"/>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2248</TotalTime>
  <Words>5531</Words>
  <Application>Microsoft Office PowerPoint</Application>
  <PresentationFormat>Widescreen</PresentationFormat>
  <Paragraphs>285</Paragraphs>
  <Slides>30</Slides>
  <Notes>0</Notes>
  <HiddenSlides>0</HiddenSlides>
  <MMClips>0</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30</vt:i4>
      </vt:variant>
    </vt:vector>
  </HeadingPairs>
  <TitlesOfParts>
    <vt:vector size="39" baseType="lpstr">
      <vt:lpstr>Arial</vt:lpstr>
      <vt:lpstr>Calibri</vt:lpstr>
      <vt:lpstr>Calibri Light</vt:lpstr>
      <vt:lpstr>Candara Light</vt:lpstr>
      <vt:lpstr>Raleway</vt:lpstr>
      <vt:lpstr>Raleway SemiBold</vt:lpstr>
      <vt:lpstr>Symbol</vt:lpstr>
      <vt:lpstr>Times New Roman</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Microsoft Office User</dc:creator>
  <cp:lastModifiedBy>Utente</cp:lastModifiedBy>
  <cp:revision>356</cp:revision>
  <cp:lastPrinted>2023-11-07T21:23:51Z</cp:lastPrinted>
  <dcterms:created xsi:type="dcterms:W3CDTF">2020-11-25T12:22:14Z</dcterms:created>
  <dcterms:modified xsi:type="dcterms:W3CDTF">2023-11-08T11:08:39Z</dcterms:modified>
</cp:coreProperties>
</file>