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7"/>
  </p:notesMasterIdLst>
  <p:sldIdLst>
    <p:sldId id="256" r:id="rId2"/>
    <p:sldId id="316" r:id="rId3"/>
    <p:sldId id="374" r:id="rId4"/>
    <p:sldId id="429" r:id="rId5"/>
    <p:sldId id="348" r:id="rId6"/>
    <p:sldId id="428" r:id="rId7"/>
    <p:sldId id="370" r:id="rId8"/>
    <p:sldId id="321" r:id="rId9"/>
    <p:sldId id="379" r:id="rId10"/>
    <p:sldId id="375" r:id="rId11"/>
    <p:sldId id="430" r:id="rId12"/>
    <p:sldId id="322" r:id="rId13"/>
    <p:sldId id="323" r:id="rId14"/>
    <p:sldId id="376" r:id="rId15"/>
    <p:sldId id="326" r:id="rId16"/>
    <p:sldId id="324" r:id="rId17"/>
    <p:sldId id="325" r:id="rId18"/>
    <p:sldId id="327" r:id="rId19"/>
    <p:sldId id="380" r:id="rId20"/>
    <p:sldId id="382" r:id="rId21"/>
    <p:sldId id="383" r:id="rId22"/>
    <p:sldId id="349" r:id="rId23"/>
    <p:sldId id="350" r:id="rId24"/>
    <p:sldId id="328" r:id="rId25"/>
    <p:sldId id="329" r:id="rId26"/>
    <p:sldId id="377" r:id="rId27"/>
    <p:sldId id="351" r:id="rId28"/>
    <p:sldId id="357" r:id="rId29"/>
    <p:sldId id="330" r:id="rId30"/>
    <p:sldId id="385" r:id="rId31"/>
    <p:sldId id="331" r:id="rId32"/>
    <p:sldId id="384" r:id="rId33"/>
    <p:sldId id="332" r:id="rId34"/>
    <p:sldId id="386" r:id="rId35"/>
    <p:sldId id="333" r:id="rId36"/>
    <p:sldId id="345" r:id="rId37"/>
    <p:sldId id="387" r:id="rId38"/>
    <p:sldId id="352" r:id="rId39"/>
    <p:sldId id="346" r:id="rId40"/>
    <p:sldId id="388" r:id="rId41"/>
    <p:sldId id="389" r:id="rId42"/>
    <p:sldId id="358" r:id="rId43"/>
    <p:sldId id="390" r:id="rId44"/>
    <p:sldId id="391" r:id="rId45"/>
    <p:sldId id="334" r:id="rId46"/>
    <p:sldId id="353" r:id="rId47"/>
    <p:sldId id="354" r:id="rId48"/>
    <p:sldId id="396" r:id="rId49"/>
    <p:sldId id="395" r:id="rId50"/>
    <p:sldId id="355" r:id="rId51"/>
    <p:sldId id="373" r:id="rId52"/>
    <p:sldId id="372" r:id="rId53"/>
    <p:sldId id="356" r:id="rId54"/>
    <p:sldId id="400" r:id="rId55"/>
    <p:sldId id="402" r:id="rId56"/>
    <p:sldId id="403" r:id="rId57"/>
    <p:sldId id="415" r:id="rId58"/>
    <p:sldId id="416" r:id="rId59"/>
    <p:sldId id="417" r:id="rId60"/>
    <p:sldId id="335" r:id="rId61"/>
    <p:sldId id="404" r:id="rId62"/>
    <p:sldId id="336" r:id="rId63"/>
    <p:sldId id="337" r:id="rId64"/>
    <p:sldId id="338" r:id="rId65"/>
    <p:sldId id="405" r:id="rId66"/>
    <p:sldId id="339" r:id="rId67"/>
    <p:sldId id="340" r:id="rId68"/>
    <p:sldId id="341" r:id="rId69"/>
    <p:sldId id="406" r:id="rId70"/>
    <p:sldId id="431" r:id="rId71"/>
    <p:sldId id="421" r:id="rId72"/>
    <p:sldId id="422" r:id="rId73"/>
    <p:sldId id="423" r:id="rId74"/>
    <p:sldId id="342" r:id="rId75"/>
    <p:sldId id="371" r:id="rId76"/>
    <p:sldId id="360" r:id="rId77"/>
    <p:sldId id="343" r:id="rId78"/>
    <p:sldId id="407" r:id="rId79"/>
    <p:sldId id="344" r:id="rId80"/>
    <p:sldId id="359" r:id="rId81"/>
    <p:sldId id="361" r:id="rId82"/>
    <p:sldId id="408" r:id="rId83"/>
    <p:sldId id="409" r:id="rId84"/>
    <p:sldId id="410" r:id="rId85"/>
    <p:sldId id="411" r:id="rId86"/>
    <p:sldId id="412" r:id="rId87"/>
    <p:sldId id="413" r:id="rId88"/>
    <p:sldId id="414" r:id="rId89"/>
    <p:sldId id="362" r:id="rId90"/>
    <p:sldId id="363" r:id="rId91"/>
    <p:sldId id="364" r:id="rId92"/>
    <p:sldId id="424" r:id="rId93"/>
    <p:sldId id="425" r:id="rId94"/>
    <p:sldId id="426" r:id="rId95"/>
    <p:sldId id="427" r:id="rId96"/>
  </p:sldIdLst>
  <p:sldSz cx="12192000" cy="6858000"/>
  <p:notesSz cx="6797675" cy="992663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zione predefinita" id="{945A9DAA-BB41-4595-89E6-594890BDB63D}">
          <p14:sldIdLst>
            <p14:sldId id="256"/>
            <p14:sldId id="316"/>
            <p14:sldId id="374"/>
            <p14:sldId id="429"/>
            <p14:sldId id="348"/>
            <p14:sldId id="428"/>
            <p14:sldId id="370"/>
            <p14:sldId id="321"/>
            <p14:sldId id="379"/>
            <p14:sldId id="375"/>
            <p14:sldId id="430"/>
            <p14:sldId id="322"/>
            <p14:sldId id="323"/>
            <p14:sldId id="376"/>
            <p14:sldId id="326"/>
            <p14:sldId id="324"/>
            <p14:sldId id="325"/>
            <p14:sldId id="327"/>
            <p14:sldId id="380"/>
            <p14:sldId id="382"/>
            <p14:sldId id="383"/>
            <p14:sldId id="349"/>
            <p14:sldId id="350"/>
            <p14:sldId id="328"/>
            <p14:sldId id="329"/>
            <p14:sldId id="377"/>
            <p14:sldId id="351"/>
            <p14:sldId id="357"/>
            <p14:sldId id="330"/>
            <p14:sldId id="385"/>
            <p14:sldId id="331"/>
            <p14:sldId id="384"/>
            <p14:sldId id="332"/>
            <p14:sldId id="386"/>
            <p14:sldId id="333"/>
            <p14:sldId id="345"/>
            <p14:sldId id="387"/>
            <p14:sldId id="352"/>
            <p14:sldId id="346"/>
            <p14:sldId id="388"/>
            <p14:sldId id="389"/>
            <p14:sldId id="358"/>
            <p14:sldId id="390"/>
            <p14:sldId id="391"/>
            <p14:sldId id="334"/>
            <p14:sldId id="353"/>
            <p14:sldId id="354"/>
            <p14:sldId id="396"/>
            <p14:sldId id="395"/>
            <p14:sldId id="355"/>
            <p14:sldId id="373"/>
            <p14:sldId id="372"/>
            <p14:sldId id="356"/>
            <p14:sldId id="400"/>
            <p14:sldId id="402"/>
            <p14:sldId id="403"/>
            <p14:sldId id="415"/>
            <p14:sldId id="416"/>
            <p14:sldId id="417"/>
            <p14:sldId id="335"/>
            <p14:sldId id="404"/>
            <p14:sldId id="336"/>
            <p14:sldId id="337"/>
            <p14:sldId id="338"/>
            <p14:sldId id="405"/>
            <p14:sldId id="339"/>
            <p14:sldId id="340"/>
            <p14:sldId id="341"/>
            <p14:sldId id="406"/>
            <p14:sldId id="431"/>
            <p14:sldId id="421"/>
            <p14:sldId id="422"/>
            <p14:sldId id="423"/>
            <p14:sldId id="342"/>
            <p14:sldId id="371"/>
            <p14:sldId id="360"/>
            <p14:sldId id="343"/>
            <p14:sldId id="407"/>
            <p14:sldId id="344"/>
            <p14:sldId id="359"/>
            <p14:sldId id="361"/>
            <p14:sldId id="408"/>
            <p14:sldId id="409"/>
            <p14:sldId id="410"/>
            <p14:sldId id="411"/>
            <p14:sldId id="412"/>
            <p14:sldId id="413"/>
            <p14:sldId id="414"/>
            <p14:sldId id="362"/>
            <p14:sldId id="363"/>
            <p14:sldId id="364"/>
            <p14:sldId id="424"/>
            <p14:sldId id="425"/>
            <p14:sldId id="426"/>
            <p14:sldId id="42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930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902"/>
    <p:restoredTop sz="94671"/>
  </p:normalViewPr>
  <p:slideViewPr>
    <p:cSldViewPr snapToGrid="0" snapToObjects="1">
      <p:cViewPr varScale="1">
        <p:scale>
          <a:sx n="69" d="100"/>
          <a:sy n="69" d="100"/>
        </p:scale>
        <p:origin x="86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DBF50B6-15D2-4618-A01A-CD1653522124}" type="datetimeFigureOut">
              <a:rPr lang="it-IT" smtClean="0"/>
              <a:t>18/04/2024</a:t>
            </a:fld>
            <a:endParaRPr lang="it-IT"/>
          </a:p>
        </p:txBody>
      </p:sp>
      <p:sp>
        <p:nvSpPr>
          <p:cNvPr id="4" name="Segnaposto immagine diapositiva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A75A64A-CE89-4DF1-93C3-2DD77F7BA2CE}" type="slidenum">
              <a:rPr lang="it-IT" smtClean="0"/>
              <a:t>‹N›</a:t>
            </a:fld>
            <a:endParaRPr lang="it-IT"/>
          </a:p>
        </p:txBody>
      </p:sp>
    </p:spTree>
    <p:extLst>
      <p:ext uri="{BB962C8B-B14F-4D97-AF65-F5344CB8AC3E}">
        <p14:creationId xmlns:p14="http://schemas.microsoft.com/office/powerpoint/2010/main" val="30128146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7BBF71D-C8B8-5B46-8AE5-36A1718971AC}"/>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F104C100-EFB4-6D45-AE26-1DD4A6EA55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E6213705-2A0F-E841-9267-70ACE8703E70}"/>
              </a:ext>
            </a:extLst>
          </p:cNvPr>
          <p:cNvSpPr>
            <a:spLocks noGrp="1"/>
          </p:cNvSpPr>
          <p:nvPr>
            <p:ph type="dt" sz="half" idx="10"/>
          </p:nvPr>
        </p:nvSpPr>
        <p:spPr/>
        <p:txBody>
          <a:bodyPr/>
          <a:lstStyle/>
          <a:p>
            <a:fld id="{47B9B159-CE3D-4536-B940-C8A2D277D493}" type="datetime1">
              <a:rPr lang="it-IT" smtClean="0"/>
              <a:t>18/04/2024</a:t>
            </a:fld>
            <a:endParaRPr lang="it-IT"/>
          </a:p>
        </p:txBody>
      </p:sp>
      <p:sp>
        <p:nvSpPr>
          <p:cNvPr id="5" name="Segnaposto piè di pagina 4">
            <a:extLst>
              <a:ext uri="{FF2B5EF4-FFF2-40B4-BE49-F238E27FC236}">
                <a16:creationId xmlns:a16="http://schemas.microsoft.com/office/drawing/2014/main" id="{3F7B9030-9B97-B748-98AD-8509C722D48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13DEB40E-0C43-994D-85A1-4DC5DCA6C1B8}"/>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2533400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49F1C78-E1FD-DA4D-8835-AF699CD73768}"/>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5ADC1EC4-10C4-8A45-AEDD-81122D0D2D4E}"/>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5196BF02-A393-5B49-839B-4212D55953C8}"/>
              </a:ext>
            </a:extLst>
          </p:cNvPr>
          <p:cNvSpPr>
            <a:spLocks noGrp="1"/>
          </p:cNvSpPr>
          <p:nvPr>
            <p:ph type="dt" sz="half" idx="10"/>
          </p:nvPr>
        </p:nvSpPr>
        <p:spPr/>
        <p:txBody>
          <a:bodyPr/>
          <a:lstStyle/>
          <a:p>
            <a:fld id="{2D1A61F3-8CF8-4D66-B7C9-C0768C5C9A08}" type="datetime1">
              <a:rPr lang="it-IT" smtClean="0"/>
              <a:t>18/04/2024</a:t>
            </a:fld>
            <a:endParaRPr lang="it-IT"/>
          </a:p>
        </p:txBody>
      </p:sp>
      <p:sp>
        <p:nvSpPr>
          <p:cNvPr id="5" name="Segnaposto piè di pagina 4">
            <a:extLst>
              <a:ext uri="{FF2B5EF4-FFF2-40B4-BE49-F238E27FC236}">
                <a16:creationId xmlns:a16="http://schemas.microsoft.com/office/drawing/2014/main" id="{6063A231-74C3-5847-A5B8-567EDC63E18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248114FF-2828-D043-BCCD-9653C8E8E9F3}"/>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1161343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61DFA76-2BEA-954C-A54F-02FB1F738C63}"/>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A0AF8D8B-513E-7A45-AF45-A3354C455C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C109E6BC-04AF-C343-94D7-B495B4483404}"/>
              </a:ext>
            </a:extLst>
          </p:cNvPr>
          <p:cNvSpPr>
            <a:spLocks noGrp="1"/>
          </p:cNvSpPr>
          <p:nvPr>
            <p:ph type="dt" sz="half" idx="10"/>
          </p:nvPr>
        </p:nvSpPr>
        <p:spPr/>
        <p:txBody>
          <a:bodyPr/>
          <a:lstStyle/>
          <a:p>
            <a:fld id="{48FE1960-5FDA-432F-B82A-53F3D3FC63FD}" type="datetime1">
              <a:rPr lang="it-IT" smtClean="0"/>
              <a:t>18/04/2024</a:t>
            </a:fld>
            <a:endParaRPr lang="it-IT"/>
          </a:p>
        </p:txBody>
      </p:sp>
      <p:sp>
        <p:nvSpPr>
          <p:cNvPr id="5" name="Segnaposto piè di pagina 4">
            <a:extLst>
              <a:ext uri="{FF2B5EF4-FFF2-40B4-BE49-F238E27FC236}">
                <a16:creationId xmlns:a16="http://schemas.microsoft.com/office/drawing/2014/main" id="{90AFB3AF-4BD1-EE48-8A7F-0B8A790F208D}"/>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4E3CFC5A-B6DE-DB45-9E3A-52DDDF095FB9}"/>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830795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93FAACE-52E6-9341-8715-C3AA119372F8}"/>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F73FEC2A-9E6B-B14F-99DD-EF1A8EC2A466}"/>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698A1157-D734-D54E-9718-32C1EC8A9B2D}"/>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1A118AD6-6C0A-A644-8BDF-07F755FDC071}"/>
              </a:ext>
            </a:extLst>
          </p:cNvPr>
          <p:cNvSpPr>
            <a:spLocks noGrp="1"/>
          </p:cNvSpPr>
          <p:nvPr>
            <p:ph type="dt" sz="half" idx="10"/>
          </p:nvPr>
        </p:nvSpPr>
        <p:spPr/>
        <p:txBody>
          <a:bodyPr/>
          <a:lstStyle/>
          <a:p>
            <a:fld id="{EC7C0658-BCEE-4C3A-9964-6F62CF223406}" type="datetime1">
              <a:rPr lang="it-IT" smtClean="0"/>
              <a:t>18/04/2024</a:t>
            </a:fld>
            <a:endParaRPr lang="it-IT"/>
          </a:p>
        </p:txBody>
      </p:sp>
      <p:sp>
        <p:nvSpPr>
          <p:cNvPr id="6" name="Segnaposto piè di pagina 5">
            <a:extLst>
              <a:ext uri="{FF2B5EF4-FFF2-40B4-BE49-F238E27FC236}">
                <a16:creationId xmlns:a16="http://schemas.microsoft.com/office/drawing/2014/main" id="{3F305688-1E84-7C47-9AF3-DC864B1E9A3C}"/>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37C94EBE-C244-6C4A-BAD1-94BFB4C24302}"/>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3327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0C9A1A4-F170-204F-AC63-6183DE7D4786}"/>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9057B655-7AE5-0448-AA46-AE50F1C669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161C75F4-DC3D-054F-B50E-2D9D381351E6}"/>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20C9C7EB-8292-994C-8DFA-47CA196C67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370A9724-D0F8-764C-BD9F-3A152C26673D}"/>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3A66E222-8D4E-B848-B11F-6CC0B51DDE62}"/>
              </a:ext>
            </a:extLst>
          </p:cNvPr>
          <p:cNvSpPr>
            <a:spLocks noGrp="1"/>
          </p:cNvSpPr>
          <p:nvPr>
            <p:ph type="dt" sz="half" idx="10"/>
          </p:nvPr>
        </p:nvSpPr>
        <p:spPr/>
        <p:txBody>
          <a:bodyPr/>
          <a:lstStyle/>
          <a:p>
            <a:fld id="{41CF4B6A-07A6-4657-AB6D-3C51850D87BE}" type="datetime1">
              <a:rPr lang="it-IT" smtClean="0"/>
              <a:t>18/04/2024</a:t>
            </a:fld>
            <a:endParaRPr lang="it-IT"/>
          </a:p>
        </p:txBody>
      </p:sp>
      <p:sp>
        <p:nvSpPr>
          <p:cNvPr id="8" name="Segnaposto piè di pagina 7">
            <a:extLst>
              <a:ext uri="{FF2B5EF4-FFF2-40B4-BE49-F238E27FC236}">
                <a16:creationId xmlns:a16="http://schemas.microsoft.com/office/drawing/2014/main" id="{5D6AE04D-6032-294B-9AE5-3ED26D85C3B9}"/>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5AA30041-97E5-3C45-BB01-1A50DD58766D}"/>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2522977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EE8E674-A787-1347-A515-25E066A0BB60}"/>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C8D0FF4A-8D62-9C43-A923-BE72E6F4848B}"/>
              </a:ext>
            </a:extLst>
          </p:cNvPr>
          <p:cNvSpPr>
            <a:spLocks noGrp="1"/>
          </p:cNvSpPr>
          <p:nvPr>
            <p:ph type="dt" sz="half" idx="10"/>
          </p:nvPr>
        </p:nvSpPr>
        <p:spPr/>
        <p:txBody>
          <a:bodyPr/>
          <a:lstStyle/>
          <a:p>
            <a:fld id="{0C720347-78F2-4298-B3AB-3D7949DACFD9}" type="datetime1">
              <a:rPr lang="it-IT" smtClean="0"/>
              <a:t>18/04/2024</a:t>
            </a:fld>
            <a:endParaRPr lang="it-IT"/>
          </a:p>
        </p:txBody>
      </p:sp>
      <p:sp>
        <p:nvSpPr>
          <p:cNvPr id="4" name="Segnaposto piè di pagina 3">
            <a:extLst>
              <a:ext uri="{FF2B5EF4-FFF2-40B4-BE49-F238E27FC236}">
                <a16:creationId xmlns:a16="http://schemas.microsoft.com/office/drawing/2014/main" id="{3797257F-A598-6849-9BFD-703200829DB5}"/>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6E758220-DDD8-8C43-A807-10B011E1EEB8}"/>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1999384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43A64CBE-D559-C048-9E1B-05E2227AE21F}"/>
              </a:ext>
            </a:extLst>
          </p:cNvPr>
          <p:cNvSpPr>
            <a:spLocks noGrp="1"/>
          </p:cNvSpPr>
          <p:nvPr>
            <p:ph type="dt" sz="half" idx="10"/>
          </p:nvPr>
        </p:nvSpPr>
        <p:spPr/>
        <p:txBody>
          <a:bodyPr/>
          <a:lstStyle/>
          <a:p>
            <a:fld id="{AC987ECF-A38F-45BC-8F20-62ED863D8A72}" type="datetime1">
              <a:rPr lang="it-IT" smtClean="0"/>
              <a:t>18/04/2024</a:t>
            </a:fld>
            <a:endParaRPr lang="it-IT"/>
          </a:p>
        </p:txBody>
      </p:sp>
      <p:sp>
        <p:nvSpPr>
          <p:cNvPr id="3" name="Segnaposto piè di pagina 2">
            <a:extLst>
              <a:ext uri="{FF2B5EF4-FFF2-40B4-BE49-F238E27FC236}">
                <a16:creationId xmlns:a16="http://schemas.microsoft.com/office/drawing/2014/main" id="{5E754A82-E9E5-F845-B97A-F886121987D6}"/>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1A5E58B7-DF05-224D-808A-063594B52F50}"/>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4120361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94D8702-DFD9-8A4E-902D-5ED36B943BA9}"/>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256CAFDF-B3EC-2146-AF26-4B86AE7083A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1D080A04-A0EE-A347-86A1-3D91B23D80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82438C40-1FD8-164E-8692-BF7C2BD53E77}"/>
              </a:ext>
            </a:extLst>
          </p:cNvPr>
          <p:cNvSpPr>
            <a:spLocks noGrp="1"/>
          </p:cNvSpPr>
          <p:nvPr>
            <p:ph type="dt" sz="half" idx="10"/>
          </p:nvPr>
        </p:nvSpPr>
        <p:spPr/>
        <p:txBody>
          <a:bodyPr/>
          <a:lstStyle/>
          <a:p>
            <a:fld id="{6C33C59A-9AFB-4E6C-962B-95E416F269FE}" type="datetime1">
              <a:rPr lang="it-IT" smtClean="0"/>
              <a:t>18/04/2024</a:t>
            </a:fld>
            <a:endParaRPr lang="it-IT"/>
          </a:p>
        </p:txBody>
      </p:sp>
      <p:sp>
        <p:nvSpPr>
          <p:cNvPr id="6" name="Segnaposto piè di pagina 5">
            <a:extLst>
              <a:ext uri="{FF2B5EF4-FFF2-40B4-BE49-F238E27FC236}">
                <a16:creationId xmlns:a16="http://schemas.microsoft.com/office/drawing/2014/main" id="{B28A25C2-65FB-EE48-9E06-CB49FDDB43E7}"/>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13D72AFC-055E-5F46-BD17-69E5C60044D7}"/>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1768150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42442B7-36DD-5444-B238-62A17EA9E86A}"/>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589A3A06-ADF7-C143-B942-6396F1A2CD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5461BF1B-EC00-6046-95A8-86D65B9A35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15248D6C-1D32-B945-B45B-59F61FB1FC69}"/>
              </a:ext>
            </a:extLst>
          </p:cNvPr>
          <p:cNvSpPr>
            <a:spLocks noGrp="1"/>
          </p:cNvSpPr>
          <p:nvPr>
            <p:ph type="dt" sz="half" idx="10"/>
          </p:nvPr>
        </p:nvSpPr>
        <p:spPr/>
        <p:txBody>
          <a:bodyPr/>
          <a:lstStyle/>
          <a:p>
            <a:fld id="{85098C0E-C9DF-4311-AA63-4060B68D0D39}" type="datetime1">
              <a:rPr lang="it-IT" smtClean="0"/>
              <a:t>18/04/2024</a:t>
            </a:fld>
            <a:endParaRPr lang="it-IT"/>
          </a:p>
        </p:txBody>
      </p:sp>
      <p:sp>
        <p:nvSpPr>
          <p:cNvPr id="6" name="Segnaposto piè di pagina 5">
            <a:extLst>
              <a:ext uri="{FF2B5EF4-FFF2-40B4-BE49-F238E27FC236}">
                <a16:creationId xmlns:a16="http://schemas.microsoft.com/office/drawing/2014/main" id="{B90D813B-43C8-A74E-A9DA-2B7E70C90AD9}"/>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4C593E42-B507-CC45-A85B-03947D4BBCEA}"/>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2771103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22CFC1F-0F3E-FA47-8202-AF21916415B7}"/>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7647B86A-43BA-EB42-8ADE-1AC90441E3FE}"/>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44AD2440-EEBC-3C44-BD1C-CDCBA20167AD}"/>
              </a:ext>
            </a:extLst>
          </p:cNvPr>
          <p:cNvSpPr>
            <a:spLocks noGrp="1"/>
          </p:cNvSpPr>
          <p:nvPr>
            <p:ph type="dt" sz="half" idx="10"/>
          </p:nvPr>
        </p:nvSpPr>
        <p:spPr/>
        <p:txBody>
          <a:bodyPr/>
          <a:lstStyle/>
          <a:p>
            <a:fld id="{2263F236-E35D-49F3-9794-C61646B9119D}" type="datetime1">
              <a:rPr lang="it-IT" smtClean="0"/>
              <a:t>18/04/2024</a:t>
            </a:fld>
            <a:endParaRPr lang="it-IT"/>
          </a:p>
        </p:txBody>
      </p:sp>
      <p:sp>
        <p:nvSpPr>
          <p:cNvPr id="5" name="Segnaposto piè di pagina 4">
            <a:extLst>
              <a:ext uri="{FF2B5EF4-FFF2-40B4-BE49-F238E27FC236}">
                <a16:creationId xmlns:a16="http://schemas.microsoft.com/office/drawing/2014/main" id="{5F4753A3-9F30-C84A-B511-4BEB140B1736}"/>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FAA9A8F8-5784-6B4A-8D26-C3F940EB3359}"/>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2147478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32436A3A-B702-6A42-9ABE-9DA951FFAA35}"/>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CFE13AEA-D117-9643-99FA-075C2BCEF796}"/>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DC86ED87-2FA8-D047-B624-81C8945D5667}"/>
              </a:ext>
            </a:extLst>
          </p:cNvPr>
          <p:cNvSpPr>
            <a:spLocks noGrp="1"/>
          </p:cNvSpPr>
          <p:nvPr>
            <p:ph type="dt" sz="half" idx="10"/>
          </p:nvPr>
        </p:nvSpPr>
        <p:spPr/>
        <p:txBody>
          <a:bodyPr/>
          <a:lstStyle/>
          <a:p>
            <a:fld id="{285E4D1E-8A8B-43DF-A814-FFBC1278F172}" type="datetime1">
              <a:rPr lang="it-IT" smtClean="0"/>
              <a:t>18/04/2024</a:t>
            </a:fld>
            <a:endParaRPr lang="it-IT"/>
          </a:p>
        </p:txBody>
      </p:sp>
      <p:sp>
        <p:nvSpPr>
          <p:cNvPr id="5" name="Segnaposto piè di pagina 4">
            <a:extLst>
              <a:ext uri="{FF2B5EF4-FFF2-40B4-BE49-F238E27FC236}">
                <a16:creationId xmlns:a16="http://schemas.microsoft.com/office/drawing/2014/main" id="{A6AF115D-0305-0F45-9774-C9D8A95E18F8}"/>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1482C1DE-FC27-B249-A239-A735BC7F4CC0}"/>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1097617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356CA97D-3CE9-AC41-B794-8A2548FA5C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5E99F3F3-EF76-EC44-9992-599BC0A676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1110F599-6229-EA46-978D-DC77D75C14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522DAD-D623-420E-863C-607FE5B2BEDF}" type="datetime1">
              <a:rPr lang="it-IT" smtClean="0"/>
              <a:t>18/04/2024</a:t>
            </a:fld>
            <a:endParaRPr lang="it-IT"/>
          </a:p>
        </p:txBody>
      </p:sp>
      <p:sp>
        <p:nvSpPr>
          <p:cNvPr id="5" name="Segnaposto piè di pagina 4">
            <a:extLst>
              <a:ext uri="{FF2B5EF4-FFF2-40B4-BE49-F238E27FC236}">
                <a16:creationId xmlns:a16="http://schemas.microsoft.com/office/drawing/2014/main" id="{CDCB2C17-06AA-7A41-A4D3-F899C9389E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20357445-1AE5-F145-9A45-05E76E8A5D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EB8E09-5DB4-AD42-A0B2-E72A71321EE0}" type="slidenum">
              <a:rPr lang="it-IT" smtClean="0"/>
              <a:t>‹N›</a:t>
            </a:fld>
            <a:endParaRPr lang="it-IT"/>
          </a:p>
        </p:txBody>
      </p:sp>
    </p:spTree>
    <p:extLst>
      <p:ext uri="{BB962C8B-B14F-4D97-AF65-F5344CB8AC3E}">
        <p14:creationId xmlns:p14="http://schemas.microsoft.com/office/powerpoint/2010/main" val="71726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altalex.com/documents/leggi/2009/11/13/collegato-p-a-sulla-produttivita-nel-pubblico-impiego-in-vigore-la-legge-brunetta"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altalex.com/documents/leggi/2009/12/11/la-riforma-brunetta-sulla-pubblica-amministrazione-pubblicata-in-gazzetta"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cxnSp>
        <p:nvCxnSpPr>
          <p:cNvPr id="5" name="Connettore 1 4">
            <a:extLst>
              <a:ext uri="{FF2B5EF4-FFF2-40B4-BE49-F238E27FC236}">
                <a16:creationId xmlns:a16="http://schemas.microsoft.com/office/drawing/2014/main" id="{CB4C0094-8FB3-E343-A370-7936F976404B}"/>
              </a:ext>
            </a:extLst>
          </p:cNvPr>
          <p:cNvCxnSpPr/>
          <p:nvPr/>
        </p:nvCxnSpPr>
        <p:spPr>
          <a:xfrm>
            <a:off x="4954988" y="1778000"/>
            <a:ext cx="0" cy="5080000"/>
          </a:xfrm>
          <a:prstGeom prst="line">
            <a:avLst/>
          </a:prstGeom>
          <a:ln w="0">
            <a:solidFill>
              <a:srgbClr val="E89301"/>
            </a:solidFill>
          </a:ln>
        </p:spPr>
        <p:style>
          <a:lnRef idx="1">
            <a:schemeClr val="accent1"/>
          </a:lnRef>
          <a:fillRef idx="0">
            <a:schemeClr val="accent1"/>
          </a:fillRef>
          <a:effectRef idx="0">
            <a:schemeClr val="accent1"/>
          </a:effectRef>
          <a:fontRef idx="minor">
            <a:schemeClr val="tx1"/>
          </a:fontRef>
        </p:style>
      </p:cxnSp>
      <p:sp>
        <p:nvSpPr>
          <p:cNvPr id="2" name="Segnaposto piè di pagina 1">
            <a:extLst>
              <a:ext uri="{FF2B5EF4-FFF2-40B4-BE49-F238E27FC236}">
                <a16:creationId xmlns:a16="http://schemas.microsoft.com/office/drawing/2014/main" id="{85A4D693-4DA0-4C70-8621-B4D668207B07}"/>
              </a:ext>
            </a:extLst>
          </p:cNvPr>
          <p:cNvSpPr>
            <a:spLocks noGrp="1"/>
          </p:cNvSpPr>
          <p:nvPr>
            <p:ph type="ftr" sz="quarter" idx="11"/>
          </p:nvPr>
        </p:nvSpPr>
        <p:spPr/>
        <p:txBody>
          <a:bodyPr/>
          <a:lstStyle/>
          <a:p>
            <a:endParaRPr lang="it-IT" dirty="0"/>
          </a:p>
        </p:txBody>
      </p:sp>
      <p:sp>
        <p:nvSpPr>
          <p:cNvPr id="3" name="CasellaDiTesto 2">
            <a:extLst>
              <a:ext uri="{FF2B5EF4-FFF2-40B4-BE49-F238E27FC236}">
                <a16:creationId xmlns:a16="http://schemas.microsoft.com/office/drawing/2014/main" id="{599021CD-9B8F-49F8-A706-5E497B1E065C}"/>
              </a:ext>
            </a:extLst>
          </p:cNvPr>
          <p:cNvSpPr txBox="1"/>
          <p:nvPr/>
        </p:nvSpPr>
        <p:spPr>
          <a:xfrm>
            <a:off x="5948219" y="2521527"/>
            <a:ext cx="5107707" cy="1323439"/>
          </a:xfrm>
          <a:prstGeom prst="rect">
            <a:avLst/>
          </a:prstGeom>
          <a:noFill/>
        </p:spPr>
        <p:txBody>
          <a:bodyPr wrap="square" rtlCol="0">
            <a:spAutoFit/>
          </a:bodyPr>
          <a:lstStyle/>
          <a:p>
            <a:r>
              <a:rPr lang="it-IT" sz="1600" b="1" dirty="0">
                <a:latin typeface="Arial Black" panose="020B0A04020102020204" pitchFamily="34" charset="0"/>
                <a:cs typeface="Times New Roman" panose="02020603050405020304" pitchFamily="18" charset="0"/>
              </a:rPr>
              <a:t>PROCEDIMENTO DISCIPLINARE E SANZIONI DISCIPLINARI PER GLI INSEGNANTI.</a:t>
            </a:r>
          </a:p>
          <a:p>
            <a:r>
              <a:rPr lang="it-IT" sz="1600" b="1" dirty="0">
                <a:latin typeface="Arial Black" panose="020B0A04020102020204" pitchFamily="34" charset="0"/>
                <a:cs typeface="Times New Roman" panose="02020603050405020304" pitchFamily="18" charset="0"/>
              </a:rPr>
              <a:t>IL NUOVO CCNL.</a:t>
            </a:r>
          </a:p>
          <a:p>
            <a:r>
              <a:rPr lang="it-IT" sz="1600" b="1" dirty="0">
                <a:latin typeface="Arial Black" panose="020B0A04020102020204" pitchFamily="34" charset="0"/>
                <a:cs typeface="Times New Roman" panose="02020603050405020304" pitchFamily="18" charset="0"/>
              </a:rPr>
              <a:t>COMPETENZE E POTERI DEL DIRIGENTE SCOLASTICO.</a:t>
            </a:r>
            <a:endParaRPr lang="it-IT" sz="1600" dirty="0">
              <a:latin typeface="Arial Black" panose="020B0A04020102020204" pitchFamily="34" charset="0"/>
            </a:endParaRPr>
          </a:p>
        </p:txBody>
      </p:sp>
    </p:spTree>
    <p:extLst>
      <p:ext uri="{BB962C8B-B14F-4D97-AF65-F5344CB8AC3E}">
        <p14:creationId xmlns:p14="http://schemas.microsoft.com/office/powerpoint/2010/main" val="451582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2</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655782" y="642507"/>
            <a:ext cx="10767290" cy="5078313"/>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Anche la materia disciplinare è stata interessata dal processo di privatizzazione, attuato dal legislatore per il rapporto di lavoro alle dipendenze delle P.A. </a:t>
            </a:r>
          </a:p>
          <a:p>
            <a:pPr algn="just"/>
            <a:r>
              <a:rPr lang="it-IT" dirty="0">
                <a:latin typeface="Times New Roman" panose="02020603050405020304" pitchFamily="18" charset="0"/>
                <a:cs typeface="Times New Roman" panose="02020603050405020304" pitchFamily="18" charset="0"/>
              </a:rPr>
              <a:t>In tale prospettiva il potere disciplinare del datore di lavoro partecipa ora della matrice privatistica venendo esercitato mediante atti negoziali e non più attraverso provvedimenti amministrativi. Ciò, naturalmente, nei limiti delineati dalla legge e dai contratti collettivi che, in ogni caso, mantengono una specificità del settore pubblico per l’incidenza degli interessi perseguiti dall’Amministrazione, tutt’ora idonei a determinare deviazioni dalla normativa comune del lavoro privato. </a:t>
            </a:r>
          </a:p>
          <a:p>
            <a:pPr algn="just"/>
            <a:r>
              <a:rPr lang="it-IT" dirty="0">
                <a:latin typeface="Times New Roman" panose="02020603050405020304" pitchFamily="18" charset="0"/>
                <a:cs typeface="Times New Roman" panose="02020603050405020304" pitchFamily="18" charset="0"/>
              </a:rPr>
              <a:t>La «contrattualizzazione» del pubblico impiego è stata avviata con la Legge delega n. 421 del 1992, la cui attuazione è avvenuta con il d.lgs. del 3 febbraio 1993 n. 29 </a:t>
            </a:r>
            <a:r>
              <a:rPr lang="it-IT" i="1" dirty="0">
                <a:latin typeface="Times New Roman" panose="02020603050405020304" pitchFamily="18" charset="0"/>
                <a:cs typeface="Times New Roman" panose="02020603050405020304" pitchFamily="18" charset="0"/>
              </a:rPr>
              <a:t>(«Razionalizzazione dell’organizzazione delle amministrazioni pubbliche e revisione della disciplina in materia di pubblico impiego»).</a:t>
            </a:r>
          </a:p>
          <a:p>
            <a:pPr algn="just"/>
            <a:r>
              <a:rPr lang="it-IT" dirty="0">
                <a:latin typeface="Times New Roman" panose="02020603050405020304" pitchFamily="18" charset="0"/>
                <a:cs typeface="Times New Roman" panose="02020603050405020304" pitchFamily="18" charset="0"/>
              </a:rPr>
              <a:t>Interventi correttivi ed innovativi del testo del decreto sono sopraggiunti poi con il d.lgs. del 23 dicembre 1993 n. 546 che ha, tra l’altro, regolamentato il procedimento per l’irrogazione delle sanzioni disciplinari ed ha previsto la devoluzione al giudice ordinario, in funzione del giudice del lavoro, di tutte le controversie lavoristiche dei pubblici dipendenti, ad eccezione di quelle relative ai rapporti di lavoro del </a:t>
            </a:r>
            <a:r>
              <a:rPr lang="it-IT" i="1" dirty="0">
                <a:latin typeface="Times New Roman" panose="02020603050405020304" pitchFamily="18" charset="0"/>
                <a:cs typeface="Times New Roman" panose="02020603050405020304" pitchFamily="18" charset="0"/>
              </a:rPr>
              <a:t>«Personale in regime di diritto pubblico».</a:t>
            </a:r>
          </a:p>
          <a:p>
            <a:pPr algn="just"/>
            <a:r>
              <a:rPr lang="it-IT" dirty="0">
                <a:latin typeface="Times New Roman" panose="02020603050405020304" pitchFamily="18" charset="0"/>
                <a:cs typeface="Times New Roman" panose="02020603050405020304" pitchFamily="18" charset="0"/>
              </a:rPr>
              <a:t>L’opera riformatrice è infine giunta all’emanazione del c.d. Testo Unico del Pubblico Impiego (TUPI), d.lgs. 30 marzo 2001 n. 165 </a:t>
            </a:r>
            <a:r>
              <a:rPr lang="it-IT" i="1" dirty="0">
                <a:latin typeface="Times New Roman" panose="02020603050405020304" pitchFamily="18" charset="0"/>
                <a:cs typeface="Times New Roman" panose="02020603050405020304" pitchFamily="18" charset="0"/>
              </a:rPr>
              <a:t>(«Norme generali sull’ordinamento del lavoro alle dipendenze delle amministrazioni pubbliche»).</a:t>
            </a:r>
          </a:p>
        </p:txBody>
      </p:sp>
    </p:spTree>
    <p:extLst>
      <p:ext uri="{BB962C8B-B14F-4D97-AF65-F5344CB8AC3E}">
        <p14:creationId xmlns:p14="http://schemas.microsoft.com/office/powerpoint/2010/main" val="3068157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3</a:t>
            </a:r>
          </a:p>
        </p:txBody>
      </p:sp>
      <p:sp>
        <p:nvSpPr>
          <p:cNvPr id="4" name="CasellaDiTesto 3">
            <a:extLst>
              <a:ext uri="{FF2B5EF4-FFF2-40B4-BE49-F238E27FC236}">
                <a16:creationId xmlns:a16="http://schemas.microsoft.com/office/drawing/2014/main" id="{6AC249D8-8CCA-4CC8-82A9-B6375970AD1D}"/>
              </a:ext>
            </a:extLst>
          </p:cNvPr>
          <p:cNvSpPr txBox="1"/>
          <p:nvPr/>
        </p:nvSpPr>
        <p:spPr>
          <a:xfrm>
            <a:off x="665018" y="692727"/>
            <a:ext cx="10861963" cy="5078313"/>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Per la prima volta, la legge italiana ha affermato (art. 2 comma 2 d.lgs. 165/2001) che il rapporto di lavoro dei dipendenti delle amministrazioni è disciplinato dalle disposizioni del capo I, Titolo II, del libro V del codice civile (art. 2082 ss. c.c.) e dalle leggi sui rapporti di lavoro subordinati, fatte salve le diverse disposizioni contenute nel decreto stesso.</a:t>
            </a:r>
          </a:p>
          <a:p>
            <a:pPr algn="just"/>
            <a:r>
              <a:rPr lang="it-IT" dirty="0">
                <a:latin typeface="Times New Roman" panose="02020603050405020304" pitchFamily="18" charset="0"/>
                <a:cs typeface="Times New Roman" panose="02020603050405020304" pitchFamily="18" charset="0"/>
              </a:rPr>
              <a:t>Si confermava, inoltre, all’art. 51, la previsione già contenuta nel d. lgs. 29/1993 (art. 55) secondo cui la l. 20 maggio 1970 n. 300 si applica alle pubbliche amministrazioni a prescindere dal numero di dipendenti.</a:t>
            </a:r>
          </a:p>
          <a:p>
            <a:pPr algn="just"/>
            <a:r>
              <a:rPr lang="it-IT" dirty="0">
                <a:latin typeface="Times New Roman" panose="02020603050405020304" pitchFamily="18" charset="0"/>
                <a:cs typeface="Times New Roman" panose="02020603050405020304" pitchFamily="18" charset="0"/>
              </a:rPr>
              <a:t>Ciò ha comportato che i precetti legali del rapporto divenissero quelli dell’art. 2106 c.c. rubricato «Sanzioni disciplinari» e dell’art. 7 dello Statuto dei Lavoratori, rubricato «Sanzioni disciplinari», oltre alle norme particolari dettate per il pubblico dipendente Titolo IV, «Rapporto di lavoro», del TUPI (dagli art.li da 51 a 57); disciplina che ad oggi è integrata dalla contrattazione collettiva di comparto.</a:t>
            </a:r>
          </a:p>
          <a:p>
            <a:pPr algn="just"/>
            <a:r>
              <a:rPr lang="it-IT" dirty="0">
                <a:latin typeface="Times New Roman" panose="02020603050405020304" pitchFamily="18" charset="0"/>
                <a:cs typeface="Times New Roman" panose="02020603050405020304" pitchFamily="18" charset="0"/>
              </a:rPr>
              <a:t>Con la </a:t>
            </a:r>
            <a:r>
              <a:rPr lang="it-IT"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Riforma Brunetta (d.lgs. 150/2009) </a:t>
            </a:r>
            <a:r>
              <a:rPr lang="it-IT" dirty="0">
                <a:latin typeface="Times New Roman" panose="02020603050405020304" pitchFamily="18" charset="0"/>
                <a:cs typeface="Times New Roman" panose="02020603050405020304" pitchFamily="18" charset="0"/>
              </a:rPr>
              <a:t>il sistema delle fonti del potere disciplinare viene modificato, ridimensionandosi il ruolo della contrattazione collettiva e tornando la legge ad essere lo strumento principale di disciplina tanto degli aspetti formali del procedimento disciplinare (fase e termini) quanto di quelli sostanziali (infrazioni e sanzioni). </a:t>
            </a:r>
          </a:p>
          <a:p>
            <a:pPr algn="just"/>
            <a:r>
              <a:rPr lang="it-IT" dirty="0">
                <a:latin typeface="Times New Roman" panose="02020603050405020304" pitchFamily="18" charset="0"/>
                <a:cs typeface="Times New Roman" panose="02020603050405020304" pitchFamily="18" charset="0"/>
              </a:rPr>
              <a:t>Con il </a:t>
            </a:r>
            <a:r>
              <a:rPr lang="it-IT"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D.Lgs.</a:t>
            </a:r>
            <a:r>
              <a:rPr lang="it-IT"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del 25 maggio 2017 n. 75 (Riforma Madia)</a:t>
            </a:r>
            <a:r>
              <a:rPr lang="it-IT"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it-IT" dirty="0">
                <a:latin typeface="Times New Roman" panose="02020603050405020304" pitchFamily="18" charset="0"/>
                <a:cs typeface="Times New Roman" panose="02020603050405020304" pitchFamily="18" charset="0"/>
              </a:rPr>
              <a:t>che in più parti ha modificato e integrato il TUPI, e ha ridato ai contratti collettivi centralità, prevedendo all’art. 2, comma 2, la possibilità degli stessi di derogare alle disposizioni di legge.</a:t>
            </a:r>
          </a:p>
          <a:p>
            <a:endParaRPr lang="it-IT" dirty="0"/>
          </a:p>
        </p:txBody>
      </p:sp>
    </p:spTree>
    <p:extLst>
      <p:ext uri="{BB962C8B-B14F-4D97-AF65-F5344CB8AC3E}">
        <p14:creationId xmlns:p14="http://schemas.microsoft.com/office/powerpoint/2010/main" val="3563574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4</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683491" y="406401"/>
            <a:ext cx="10714182" cy="5355312"/>
          </a:xfrm>
          <a:prstGeom prst="rect">
            <a:avLst/>
          </a:prstGeom>
          <a:noFill/>
        </p:spPr>
        <p:txBody>
          <a:bodyPr wrap="square" rtlCol="0">
            <a:spAutoFit/>
          </a:bodyPr>
          <a:lstStyle/>
          <a:p>
            <a:pPr algn="just"/>
            <a:r>
              <a:rPr lang="it-IT" b="1" dirty="0">
                <a:latin typeface="Times New Roman" panose="02020603050405020304" pitchFamily="18" charset="0"/>
                <a:cs typeface="Times New Roman" panose="02020603050405020304" pitchFamily="18" charset="0"/>
              </a:rPr>
              <a:t>Fonti normative di rilievo:</a:t>
            </a:r>
            <a:endParaRPr lang="it-IT" dirty="0">
              <a:latin typeface="Times New Roman" panose="02020603050405020304" pitchFamily="18" charset="0"/>
              <a:cs typeface="Times New Roman" panose="02020603050405020304" pitchFamily="18" charset="0"/>
            </a:endParaRPr>
          </a:p>
          <a:p>
            <a:pPr marL="285750" indent="74613"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 Decreto Legislativo 16 aprile 1994, n. 297 (Testo Unico delle disposizioni legislative in materia di istruzione); </a:t>
            </a:r>
          </a:p>
          <a:p>
            <a:pPr marL="285750" indent="74613"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 Decreto Legislativo 30 marzo 2001, n. 165 (Testo Unico del Pubblico Impiego);</a:t>
            </a:r>
          </a:p>
          <a:p>
            <a:pPr marL="285750" indent="74613"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 CCNL del personale del comparto Istruzione e Ricerca periodo 2019 – 2021 (entrato in vigore in data 18 gennaio 2024).   </a:t>
            </a:r>
          </a:p>
          <a:p>
            <a:pPr algn="just"/>
            <a:endParaRPr lang="it-IT"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In merito al CCNL di ultima entrata in vigore, si segnala sin da subito che trattasi di una rilevante novità in quanto per la prima volta si propone una puntuale tipizzazione dei comportamenti sanzionabili dei docenti. Nel detto Contratto Collettivo si è previsto,  un titolo ad hoc, il «TITOLO V», rubricato «Responsabilità disciplinare» con il quale si è voluta riordinare la normativa. </a:t>
            </a:r>
          </a:p>
          <a:p>
            <a:pPr algn="just"/>
            <a:r>
              <a:rPr lang="it-IT" dirty="0">
                <a:latin typeface="Times New Roman" panose="02020603050405020304" pitchFamily="18" charset="0"/>
                <a:cs typeface="Times New Roman" panose="02020603050405020304" pitchFamily="18" charset="0"/>
              </a:rPr>
              <a:t>Prima di tale momento, mentre le sanzioni del personale ATA erano previste in maniera puntuale, quelle del personale docente erano regolate in maniera generica e molto spesso si creavano problemi di carattere interpretativo. </a:t>
            </a:r>
          </a:p>
          <a:p>
            <a:pPr algn="just"/>
            <a:r>
              <a:rPr lang="it-IT" dirty="0">
                <a:latin typeface="Times New Roman" panose="02020603050405020304" pitchFamily="18" charset="0"/>
                <a:cs typeface="Times New Roman" panose="02020603050405020304" pitchFamily="18" charset="0"/>
              </a:rPr>
              <a:t>Possiamo affermare che con il nuovo CCNL si è voluta concretizzare l’opera di riordino iniziata con l’art. 54 («Codice di comportamento») d.lgs. 165/2001, ossia si è voluto non solo tipizzare i comportamenti rilevanti disciplinarmente, ma rendere chiare anche le modalità del procedimento disciplinare (dalla contestazione alla eventuale erogazione della sanzione).</a:t>
            </a:r>
          </a:p>
          <a:p>
            <a:pPr algn="just"/>
            <a:r>
              <a:rPr lang="it-IT" dirty="0">
                <a:latin typeface="Times New Roman" panose="02020603050405020304" pitchFamily="18" charset="0"/>
                <a:cs typeface="Times New Roman" panose="02020603050405020304" pitchFamily="18" charset="0"/>
              </a:rPr>
              <a:t>Si è compiuta, anche per gli insegnanti, la assimilazione al settore privato attraverso un’opera di riordino e di chiarificazione.</a:t>
            </a:r>
          </a:p>
        </p:txBody>
      </p:sp>
    </p:spTree>
    <p:extLst>
      <p:ext uri="{BB962C8B-B14F-4D97-AF65-F5344CB8AC3E}">
        <p14:creationId xmlns:p14="http://schemas.microsoft.com/office/powerpoint/2010/main" val="309149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5</a:t>
            </a:r>
          </a:p>
        </p:txBody>
      </p:sp>
      <p:sp>
        <p:nvSpPr>
          <p:cNvPr id="4" name="CasellaDiTesto 3"/>
          <p:cNvSpPr txBox="1"/>
          <p:nvPr/>
        </p:nvSpPr>
        <p:spPr>
          <a:xfrm>
            <a:off x="378692" y="415636"/>
            <a:ext cx="11333018" cy="5632311"/>
          </a:xfrm>
          <a:prstGeom prst="rect">
            <a:avLst/>
          </a:prstGeom>
          <a:noFill/>
        </p:spPr>
        <p:txBody>
          <a:bodyPr wrap="square" rtlCol="0">
            <a:spAutoFit/>
          </a:bodyPr>
          <a:lstStyle/>
          <a:p>
            <a:pPr algn="just"/>
            <a:endParaRPr lang="it-IT"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Il primo problema da affrontare è quello inerente </a:t>
            </a:r>
            <a:r>
              <a:rPr lang="it-IT"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l’individuazione del soggetto legittimato ad esercitare il potere disciplinare. </a:t>
            </a:r>
          </a:p>
          <a:p>
            <a:pPr algn="just"/>
            <a:endParaRPr lang="it-IT" dirty="0">
              <a:latin typeface="Times New Roman" panose="02020603050405020304" pitchFamily="18" charset="0"/>
              <a:cs typeface="Times New Roman" panose="02020603050405020304" pitchFamily="18" charset="0"/>
            </a:endParaRPr>
          </a:p>
          <a:p>
            <a:pPr algn="just"/>
            <a:r>
              <a:rPr lang="it-IT" b="1" dirty="0">
                <a:latin typeface="Times New Roman" panose="02020603050405020304" pitchFamily="18" charset="0"/>
                <a:cs typeface="Times New Roman" panose="02020603050405020304" pitchFamily="18" charset="0"/>
              </a:rPr>
              <a:t>Competenza del procedimento disciplinare: </a:t>
            </a:r>
            <a:r>
              <a:rPr lang="it-IT" dirty="0">
                <a:latin typeface="Times New Roman" panose="02020603050405020304" pitchFamily="18" charset="0"/>
                <a:cs typeface="Times New Roman" panose="02020603050405020304" pitchFamily="18" charset="0"/>
              </a:rPr>
              <a:t>La competenza nell’irrogazione delle sanzioni disciplinari ha subito modifiche nel tempo.</a:t>
            </a:r>
          </a:p>
          <a:p>
            <a:pPr algn="just"/>
            <a:r>
              <a:rPr lang="it-IT" dirty="0">
                <a:latin typeface="Times New Roman" panose="02020603050405020304" pitchFamily="18" charset="0"/>
                <a:cs typeface="Times New Roman" panose="02020603050405020304" pitchFamily="18" charset="0"/>
              </a:rPr>
              <a:t>C’è una riforma che storicamente sembra aver inciso, più di altre, il solco della materia disciplinare. L’art. 7, co. 2, della </a:t>
            </a:r>
            <a:r>
              <a:rPr lang="it-IT" dirty="0">
                <a:latin typeface="Times New Roman" panose="02020603050405020304" pitchFamily="18" charset="0"/>
                <a:cs typeface="Times New Roman" panose="02020603050405020304" pitchFamily="18" charset="0"/>
                <a:hlinkClick r:id="rId3"/>
              </a:rPr>
              <a:t>legge delega n. 15 del 2009</a:t>
            </a:r>
            <a:r>
              <a:rPr lang="it-IT" dirty="0">
                <a:latin typeface="Times New Roman" panose="02020603050405020304" pitchFamily="18" charset="0"/>
                <a:cs typeface="Times New Roman" panose="02020603050405020304" pitchFamily="18" charset="0"/>
              </a:rPr>
              <a:t>, precisamente rubricato “</a:t>
            </a:r>
            <a:r>
              <a:rPr lang="it-IT" i="1" dirty="0">
                <a:latin typeface="Times New Roman" panose="02020603050405020304" pitchFamily="18" charset="0"/>
                <a:cs typeface="Times New Roman" panose="02020603050405020304" pitchFamily="18" charset="0"/>
              </a:rPr>
              <a:t>Princìpi e criteri in materia di sanzioni disciplinari e responsabilità dei dipendenti pubblici</a:t>
            </a:r>
            <a:r>
              <a:rPr lang="it-IT" dirty="0">
                <a:latin typeface="Times New Roman" panose="02020603050405020304" pitchFamily="18" charset="0"/>
                <a:cs typeface="Times New Roman" panose="02020603050405020304" pitchFamily="18" charset="0"/>
              </a:rPr>
              <a:t>”, contiene le linee guida che sono state trasfuse dal </a:t>
            </a:r>
            <a:r>
              <a:rPr lang="it-IT" dirty="0">
                <a:latin typeface="Times New Roman" panose="02020603050405020304" pitchFamily="18" charset="0"/>
                <a:cs typeface="Times New Roman" panose="02020603050405020304" pitchFamily="18" charset="0"/>
                <a:hlinkClick r:id="rId4"/>
              </a:rPr>
              <a:t>d.lgs. n. 150 del 2009</a:t>
            </a:r>
            <a:r>
              <a:rPr lang="it-IT" dirty="0">
                <a:latin typeface="Times New Roman" panose="02020603050405020304" pitchFamily="18" charset="0"/>
                <a:cs typeface="Times New Roman" panose="02020603050405020304" pitchFamily="18" charset="0"/>
              </a:rPr>
              <a:t> – notoriamente conosciuto come riforma “Brunetta” – al conseguentemente novellato d.lgs. n. 165 del 2001 (Testo unico del pubblico impiego).</a:t>
            </a:r>
          </a:p>
          <a:p>
            <a:pPr algn="just"/>
            <a:r>
              <a:rPr lang="it-IT" dirty="0">
                <a:latin typeface="Times New Roman" panose="02020603050405020304" pitchFamily="18" charset="0"/>
                <a:cs typeface="Times New Roman" panose="02020603050405020304" pitchFamily="18" charset="0"/>
              </a:rPr>
              <a:t>In merito all’obiettivo di semplificare le fasi procedimentali del procedimento disciplinare in capo ai dipendenti pubblici, con particolare riferimento ai casi in cui fossero state commesse infrazioni di minore gravità, lo scopo della riforma era quello di chiarire la natura perentoria od obbligatoria dei termini del procedimento disciplinare, conferendo </a:t>
            </a:r>
            <a:r>
              <a:rPr lang="it-IT" i="1" dirty="0">
                <a:latin typeface="Times New Roman" panose="02020603050405020304" pitchFamily="18" charset="0"/>
                <a:cs typeface="Times New Roman" panose="02020603050405020304" pitchFamily="18" charset="0"/>
              </a:rPr>
              <a:t>perentorietà</a:t>
            </a:r>
            <a:r>
              <a:rPr lang="it-IT" dirty="0">
                <a:latin typeface="Times New Roman" panose="02020603050405020304" pitchFamily="18" charset="0"/>
                <a:cs typeface="Times New Roman" panose="02020603050405020304" pitchFamily="18" charset="0"/>
              </a:rPr>
              <a:t> a quelli essenziali individuati dal decreto n. 150 e cercando di sfoltire l’</a:t>
            </a:r>
            <a:r>
              <a:rPr lang="it-IT" i="1" dirty="0">
                <a:latin typeface="Times New Roman" panose="02020603050405020304" pitchFamily="18" charset="0"/>
                <a:cs typeface="Times New Roman" panose="02020603050405020304" pitchFamily="18" charset="0"/>
              </a:rPr>
              <a:t>iter </a:t>
            </a:r>
            <a:r>
              <a:rPr lang="it-IT" dirty="0">
                <a:latin typeface="Times New Roman" panose="02020603050405020304" pitchFamily="18" charset="0"/>
                <a:cs typeface="Times New Roman" panose="02020603050405020304" pitchFamily="18" charset="0"/>
              </a:rPr>
              <a:t>procedimentale (esemplativamente: accelerando i termini di attivazione, anche in seguito a sentenza penale, e di chiusura del procedimento disciplinare; effettuando contestazione degli addebiti o comunicazione degli atti istruttori al lavoratore tramite PEC o fax; alleggerendo l’</a:t>
            </a:r>
            <a:r>
              <a:rPr lang="it-IT" i="1" dirty="0">
                <a:latin typeface="Times New Roman" panose="02020603050405020304" pitchFamily="18" charset="0"/>
                <a:cs typeface="Times New Roman" panose="02020603050405020304" pitchFamily="18" charset="0"/>
              </a:rPr>
              <a:t>iter</a:t>
            </a:r>
            <a:r>
              <a:rPr lang="it-IT" dirty="0">
                <a:latin typeface="Times New Roman" panose="02020603050405020304" pitchFamily="18" charset="0"/>
                <a:cs typeface="Times New Roman" panose="02020603050405020304" pitchFamily="18" charset="0"/>
              </a:rPr>
              <a:t> legato a sanzioni minori, reperendo telematicamente sentenze inerenti fatti di possibile rilevanza disciplinare attraverso le cancellerie dei tribunali tenute a trasmetterle all’amministrazione di appartenenza del dipendente coinvolto; incrementando i mezzi istruttori).</a:t>
            </a:r>
          </a:p>
        </p:txBody>
      </p:sp>
    </p:spTree>
    <p:extLst>
      <p:ext uri="{BB962C8B-B14F-4D97-AF65-F5344CB8AC3E}">
        <p14:creationId xmlns:p14="http://schemas.microsoft.com/office/powerpoint/2010/main" val="3695685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6</a:t>
            </a:r>
          </a:p>
        </p:txBody>
      </p:sp>
      <p:sp>
        <p:nvSpPr>
          <p:cNvPr id="4" name="CasellaDiTesto 3"/>
          <p:cNvSpPr txBox="1"/>
          <p:nvPr/>
        </p:nvSpPr>
        <p:spPr>
          <a:xfrm>
            <a:off x="443346" y="415636"/>
            <a:ext cx="11388436" cy="5847755"/>
          </a:xfrm>
          <a:prstGeom prst="rect">
            <a:avLst/>
          </a:prstGeom>
          <a:noFill/>
        </p:spPr>
        <p:txBody>
          <a:bodyPr wrap="square" rtlCol="0">
            <a:spAutoFit/>
          </a:bodyPr>
          <a:lstStyle/>
          <a:p>
            <a:pPr algn="just"/>
            <a:endParaRPr lang="it-IT" sz="1600" dirty="0">
              <a:latin typeface="Times New Roman" panose="02020603050405020304" pitchFamily="18" charset="0"/>
              <a:cs typeface="Times New Roman" panose="02020603050405020304" pitchFamily="18" charset="0"/>
            </a:endParaRP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Per la </a:t>
            </a:r>
            <a:r>
              <a:rPr lang="it-IT" b="1" dirty="0">
                <a:solidFill>
                  <a:srgbClr val="0C0C0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riforma Brunetta </a:t>
            </a:r>
            <a:r>
              <a:rPr lang="it-IT"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la linea di demarcazione per individuare i limiti della competenza nell’esercizio del potere privatistico disciplinare era costituito dalle infrazioni punibili con sanzioni che avrebbero potuto comportare l’applicazione della sospensione dal servizio minore o maggiore a 10 giorni lavorativi</a:t>
            </a:r>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a:t>
            </a:r>
            <a:endParaRPr lang="it-IT" dirty="0">
              <a:latin typeface="Times New Roman" panose="02020603050405020304" pitchFamily="18" charset="0"/>
              <a:cs typeface="Times New Roman" panose="02020603050405020304" pitchFamily="18" charset="0"/>
            </a:endParaRPr>
          </a:p>
          <a:p>
            <a:pPr algn="just"/>
            <a:endParaRPr lang="it-IT" dirty="0">
              <a:latin typeface="Times New Roman" panose="02020603050405020304" pitchFamily="18" charset="0"/>
              <a:cs typeface="Times New Roman" panose="02020603050405020304" pitchFamily="18" charset="0"/>
            </a:endParaRP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Per tutte le infrazioni punibili entro il massimo della sospensione di 10 giorni lavorativi il potere di istruzione e irrogazione era in capo al Dirigente scolastico; il potere disciplinare invece era in capo all’Ufficio del Procedimento Disciplinare (USR) per tutte le infrazioni che avrebbero potuto comportare una sanzione più grave di quella appena detta.</a:t>
            </a:r>
          </a:p>
          <a:p>
            <a:pPr algn="just"/>
            <a:endParaRPr lang="it-IT"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Con la riforma Brunetta si dà quindi un criterio generale per l’individuazione del soggetto legittimato all’esercizio del potere disciplinare. </a:t>
            </a:r>
          </a:p>
          <a:p>
            <a:pPr marL="285750" indent="-285750" algn="just">
              <a:buFontTx/>
              <a:buChar char="-"/>
            </a:pPr>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Cassazione </a:t>
            </a:r>
            <a:r>
              <a:rPr lang="it-IT" dirty="0" err="1">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sent</a:t>
            </a:r>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n. 20845/2019: in caso di violazione della norma imperativa si ha la </a:t>
            </a:r>
            <a:r>
              <a:rPr lang="it-IT"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NULLITA’ DEL PROCEDIMENTO E DELLA SANZIONE DISCIPLINARE.</a:t>
            </a:r>
          </a:p>
          <a:p>
            <a:pPr marL="285750" indent="-285750" algn="just">
              <a:buFontTx/>
              <a:buChar char="-"/>
            </a:pPr>
            <a:endPar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a:t>
            </a:r>
            <a:r>
              <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In tema di procedimento disciplinare nel rapporto di pubblico impiego contrattualizzato, l’art. 55 bis, comma 4, d.lgs. 165/2001, non postula l’istituzione ex novo dell’ufficio competente, </a:t>
            </a:r>
            <a:r>
              <a:rPr lang="it-IT" i="1" dirty="0" err="1">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nè</a:t>
            </a:r>
            <a:r>
              <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una sua individuazione espressa essendo sufficiente, ai fini della legittimità della sanzione, che all’organo che l’ha irrogata sia stato attribuito, in modo univoco e chiaro, il relativo potere, in modo da assicurare quella posizione di terzietà cui è finalizzata la previsione normativa di un apposito ufficio» (</a:t>
            </a:r>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Cass. civile, sez. lav. 9 gennaio 2019 n. 271).</a:t>
            </a:r>
          </a:p>
          <a:p>
            <a:pPr algn="just"/>
            <a:endParaRPr lang="it-IT" dirty="0">
              <a:latin typeface="Times New Roman" panose="02020603050405020304" pitchFamily="18" charset="0"/>
              <a:cs typeface="Times New Roman" panose="02020603050405020304" pitchFamily="18" charset="0"/>
            </a:endParaRPr>
          </a:p>
          <a:p>
            <a:pPr algn="just"/>
            <a:endParaRPr lang="it-IT"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2632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7</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08000" y="281709"/>
            <a:ext cx="10898909" cy="3908762"/>
          </a:xfrm>
          <a:prstGeom prst="rect">
            <a:avLst/>
          </a:prstGeom>
          <a:noFill/>
        </p:spPr>
        <p:txBody>
          <a:bodyPr wrap="square" rtlCol="0">
            <a:spAutoFit/>
          </a:bodyPr>
          <a:lstStyle/>
          <a:p>
            <a:pPr algn="just"/>
            <a:endPar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Diversamente, </a:t>
            </a:r>
            <a:r>
              <a:rPr lang="it-IT" dirty="0">
                <a:latin typeface="Times New Roman" panose="02020603050405020304" pitchFamily="18" charset="0"/>
                <a:ea typeface="Times New Roman" panose="02020603050405020304" pitchFamily="18" charset="0"/>
                <a:cs typeface="Times New Roman" panose="02020603050405020304" pitchFamily="18" charset="0"/>
              </a:rPr>
              <a:t>la </a:t>
            </a:r>
            <a:r>
              <a:rPr lang="it-IT"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riforma Madia </a:t>
            </a:r>
            <a:r>
              <a:rPr lang="it-IT" dirty="0">
                <a:latin typeface="Times New Roman" panose="02020603050405020304" pitchFamily="18" charset="0"/>
                <a:ea typeface="Times New Roman" panose="02020603050405020304" pitchFamily="18" charset="0"/>
                <a:cs typeface="Times New Roman" panose="02020603050405020304" pitchFamily="18" charset="0"/>
              </a:rPr>
              <a:t>prende atto delle diffuse inerzie punitive dei capi struttura attribuendo quasi tutte le sanzioni all’U.P.D., limitando il potere disciplinare dei capi struttura al solo richiamo verbale.</a:t>
            </a:r>
            <a:endPar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Difatti, con la suddetta riforma il Legislatore fa una scelta del tutto opposta a quella precedente, proponendo il principio che il Dirigente della struttura è competente esclusivamente per quelle infrazioni che possono essere punite con il rimprovero verbale, per tutto il resto vi è la competenza dell’Ufficio dei Procedimenti Disciplinari.</a:t>
            </a:r>
          </a:p>
          <a:p>
            <a:pPr algn="just"/>
            <a:r>
              <a:rPr lang="it-IT" dirty="0">
                <a:latin typeface="Times New Roman" panose="02020603050405020304" pitchFamily="18" charset="0"/>
                <a:ea typeface="Times New Roman" panose="02020603050405020304" pitchFamily="18" charset="0"/>
                <a:cs typeface="Times New Roman" panose="02020603050405020304" pitchFamily="18" charset="0"/>
              </a:rPr>
              <a:t>La riforma Madia prende atto delle diffuse inerzie punitive dei capi struttura attribuendo quasi tutte le sanzioni all’U.P.D., limitando il potere disciplinare dei capi struttura al solo richiamo verbale.</a:t>
            </a:r>
            <a:endPar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Questa è una regola generale che vale per tutta la P.A., </a:t>
            </a:r>
            <a:r>
              <a:rPr lang="it-IT"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ma </a:t>
            </a:r>
            <a:r>
              <a:rPr lang="it-IT" b="1"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fa eccezione il mondo della scuola </a:t>
            </a:r>
            <a:r>
              <a:rPr lang="it-IT"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in quanto si prevede all’art. 55 bis il comma 9 quater che mantiene, in sostanza, per l’ambito scolastico il vecchio sistema della Riforma Brunetta, differenziando così il procedimento all’interno dell’istituzione scolastica da quello da applicarsi nell’ambito della P.A</a:t>
            </a:r>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endParaRPr lang="it-IT" sz="1600" dirty="0">
              <a:solidFill>
                <a:srgbClr val="0C0C0F"/>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sz="1600" dirty="0">
              <a:solidFill>
                <a:srgbClr val="0C0C0F"/>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4" name="Tabella 4">
            <a:extLst>
              <a:ext uri="{FF2B5EF4-FFF2-40B4-BE49-F238E27FC236}">
                <a16:creationId xmlns:a16="http://schemas.microsoft.com/office/drawing/2014/main" id="{40E2D204-7941-4368-96EF-332D49FD00D6}"/>
              </a:ext>
            </a:extLst>
          </p:cNvPr>
          <p:cNvGraphicFramePr>
            <a:graphicFrameLocks noGrp="1"/>
          </p:cNvGraphicFramePr>
          <p:nvPr>
            <p:extLst>
              <p:ext uri="{D42A27DB-BD31-4B8C-83A1-F6EECF244321}">
                <p14:modId xmlns:p14="http://schemas.microsoft.com/office/powerpoint/2010/main" val="1934445540"/>
              </p:ext>
            </p:extLst>
          </p:nvPr>
        </p:nvGraphicFramePr>
        <p:xfrm>
          <a:off x="1505527" y="3931174"/>
          <a:ext cx="8127999" cy="165100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486790111"/>
                    </a:ext>
                  </a:extLst>
                </a:gridCol>
                <a:gridCol w="2709333">
                  <a:extLst>
                    <a:ext uri="{9D8B030D-6E8A-4147-A177-3AD203B41FA5}">
                      <a16:colId xmlns:a16="http://schemas.microsoft.com/office/drawing/2014/main" val="2940699782"/>
                    </a:ext>
                  </a:extLst>
                </a:gridCol>
                <a:gridCol w="2709333">
                  <a:extLst>
                    <a:ext uri="{9D8B030D-6E8A-4147-A177-3AD203B41FA5}">
                      <a16:colId xmlns:a16="http://schemas.microsoft.com/office/drawing/2014/main" val="3772036961"/>
                    </a:ext>
                  </a:extLst>
                </a:gridCol>
              </a:tblGrid>
              <a:tr h="370840">
                <a:tc>
                  <a:txBody>
                    <a:bodyPr/>
                    <a:lstStyle/>
                    <a:p>
                      <a:r>
                        <a:rPr lang="it-IT" dirty="0"/>
                        <a:t> </a:t>
                      </a:r>
                    </a:p>
                  </a:txBody>
                  <a:tcPr/>
                </a:tc>
                <a:tc>
                  <a:txBody>
                    <a:bodyPr/>
                    <a:lstStyle/>
                    <a:p>
                      <a:r>
                        <a:rPr lang="it-IT" dirty="0"/>
                        <a:t> Pubblico Impiego</a:t>
                      </a:r>
                    </a:p>
                  </a:txBody>
                  <a:tcPr/>
                </a:tc>
                <a:tc>
                  <a:txBody>
                    <a:bodyPr/>
                    <a:lstStyle/>
                    <a:p>
                      <a:r>
                        <a:rPr lang="it-IT" dirty="0"/>
                        <a:t>Insegnanti</a:t>
                      </a:r>
                    </a:p>
                  </a:txBody>
                  <a:tcPr/>
                </a:tc>
                <a:extLst>
                  <a:ext uri="{0D108BD9-81ED-4DB2-BD59-A6C34878D82A}">
                    <a16:rowId xmlns:a16="http://schemas.microsoft.com/office/drawing/2014/main" val="2785249077"/>
                  </a:ext>
                </a:extLst>
              </a:tr>
              <a:tr h="370840">
                <a:tc>
                  <a:txBody>
                    <a:bodyPr/>
                    <a:lstStyle/>
                    <a:p>
                      <a:r>
                        <a:rPr lang="it-IT" dirty="0"/>
                        <a:t>Sanzioni fino a 10 g sospensione</a:t>
                      </a:r>
                    </a:p>
                  </a:txBody>
                  <a:tcPr/>
                </a:tc>
                <a:tc>
                  <a:txBody>
                    <a:bodyPr/>
                    <a:lstStyle/>
                    <a:p>
                      <a:r>
                        <a:rPr lang="it-IT" dirty="0"/>
                        <a:t>rimprovero verbale (Dirigente) altro UPD</a:t>
                      </a:r>
                    </a:p>
                  </a:txBody>
                  <a:tcPr/>
                </a:tc>
                <a:tc>
                  <a:txBody>
                    <a:bodyPr/>
                    <a:lstStyle/>
                    <a:p>
                      <a:r>
                        <a:rPr lang="it-IT" dirty="0"/>
                        <a:t>Dirigente scolastico</a:t>
                      </a:r>
                    </a:p>
                  </a:txBody>
                  <a:tcPr/>
                </a:tc>
                <a:extLst>
                  <a:ext uri="{0D108BD9-81ED-4DB2-BD59-A6C34878D82A}">
                    <a16:rowId xmlns:a16="http://schemas.microsoft.com/office/drawing/2014/main" val="852312856"/>
                  </a:ext>
                </a:extLst>
              </a:tr>
              <a:tr h="370840">
                <a:tc>
                  <a:txBody>
                    <a:bodyPr/>
                    <a:lstStyle/>
                    <a:p>
                      <a:r>
                        <a:rPr lang="it-IT" dirty="0"/>
                        <a:t>Sanzioni oltre 10 giorni sospensione </a:t>
                      </a:r>
                    </a:p>
                  </a:txBody>
                  <a:tcPr/>
                </a:tc>
                <a:tc>
                  <a:txBody>
                    <a:bodyPr/>
                    <a:lstStyle/>
                    <a:p>
                      <a:r>
                        <a:rPr lang="it-IT" dirty="0"/>
                        <a:t>UPD</a:t>
                      </a:r>
                    </a:p>
                  </a:txBody>
                  <a:tcPr/>
                </a:tc>
                <a:tc>
                  <a:txBody>
                    <a:bodyPr/>
                    <a:lstStyle/>
                    <a:p>
                      <a:r>
                        <a:rPr lang="it-IT" dirty="0"/>
                        <a:t>UPD</a:t>
                      </a:r>
                    </a:p>
                  </a:txBody>
                  <a:tcPr/>
                </a:tc>
                <a:extLst>
                  <a:ext uri="{0D108BD9-81ED-4DB2-BD59-A6C34878D82A}">
                    <a16:rowId xmlns:a16="http://schemas.microsoft.com/office/drawing/2014/main" val="2694271399"/>
                  </a:ext>
                </a:extLst>
              </a:tr>
            </a:tbl>
          </a:graphicData>
        </a:graphic>
      </p:graphicFrame>
    </p:spTree>
    <p:extLst>
      <p:ext uri="{BB962C8B-B14F-4D97-AF65-F5344CB8AC3E}">
        <p14:creationId xmlns:p14="http://schemas.microsoft.com/office/powerpoint/2010/main" val="1652709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8</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66437" y="263339"/>
            <a:ext cx="10871200" cy="5632311"/>
          </a:xfrm>
          <a:prstGeom prst="rect">
            <a:avLst/>
          </a:prstGeom>
          <a:noFill/>
        </p:spPr>
        <p:txBody>
          <a:bodyPr wrap="square" rtlCol="0">
            <a:spAutoFit/>
          </a:bodyPr>
          <a:lstStyle/>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L’intervento legislativo attraverso la regolamentazione delle sanzioni e del procedimento disciplinare ha avuto anche un intento semplificativo (art. 55 bis T.U.) oggi compiuto con il nuovo </a:t>
            </a:r>
            <a:r>
              <a:rPr lang="it-IT" b="1"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CCNL del 18 gennaio 2024 anche per gli insegnanti per i quali si è proceduto alla tipizzazione dei comportamenti rilevanti disciplinarmente che precedentemente erano previsti prevalentemente (ma in maniera del tutto generica) nelle disposizioni del </a:t>
            </a:r>
            <a:r>
              <a:rPr lang="it-IT" b="1" u="sng" dirty="0" err="1">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D.Lgs.</a:t>
            </a:r>
            <a:r>
              <a:rPr lang="it-IT" b="1"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297/94.</a:t>
            </a:r>
            <a:endPar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it-IT" b="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In ambito pubblico il potere disciplinare viene ritenuto strumentale al perseguimento degli obiettivi di efficienza e di efficacia dell’azione amministrativa o, più in generale, al buon andamento e all’imparzialità dell’amministrazione. Ciò spiega perché la legge assicura la celerità e la certezza dei tempi di avvio e di conclusione del procedimento disciplinare e soprattutto perché l’esercizio del potere disciplinare viene ritenuto obbligatorio e non meramente facoltativo, </a:t>
            </a:r>
            <a:r>
              <a:rPr lang="it-IT"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a differenza che nel settore privato</a:t>
            </a:r>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a:t>
            </a: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Mentre difatti il datore di lavoro di fronte ad un comportamento disciplinarmente rilevante può scegliere di attivare o meno il procedimento disciplinare, nell’ambito della pubblica amministrazione tale discrezionalità non esiste considerando che deve essere tutelato anche l’interesse superiore della P.A. stessa e dei cittadini ad avere un’azione amministrativa conforme ai canoni costituzionali ex art. 97 Cost. e ss.</a:t>
            </a:r>
          </a:p>
          <a:p>
            <a:pPr algn="just"/>
            <a:endPar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Ecco perché il Legislatore prevede, le c.d. </a:t>
            </a:r>
            <a:r>
              <a:rPr lang="it-IT" b="1" dirty="0">
                <a:solidFill>
                  <a:srgbClr val="0C0C0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sanzioni «da mancata sanzione»</a:t>
            </a:r>
            <a:r>
              <a:rPr lang="it-IT" dirty="0">
                <a:solidFill>
                  <a:srgbClr val="0C0C0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ovvero le disposizioni che contemplano la punizione di chi, a seconda dei poteri e delle responsabilità, ometta o ritardi ovvero ostacoli l’azione disciplinare. </a:t>
            </a:r>
          </a:p>
          <a:p>
            <a:pPr algn="just"/>
            <a:endPar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10455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9</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66437" y="263339"/>
            <a:ext cx="10871200" cy="5355312"/>
          </a:xfrm>
          <a:prstGeom prst="rect">
            <a:avLst/>
          </a:prstGeom>
          <a:noFill/>
        </p:spPr>
        <p:txBody>
          <a:bodyPr wrap="square" rtlCol="0">
            <a:spAutoFit/>
          </a:bodyPr>
          <a:lstStyle/>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Ad esempio l’art. 55 </a:t>
            </a:r>
            <a:r>
              <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sexies</a:t>
            </a:r>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comma 3, d.lgs. 165/2001:</a:t>
            </a:r>
          </a:p>
          <a:p>
            <a:pPr algn="just"/>
            <a:r>
              <a:rPr lang="it-IT" dirty="0"/>
              <a:t>«</a:t>
            </a:r>
            <a:r>
              <a:rPr lang="it-IT" i="1" dirty="0">
                <a:latin typeface="Times New Roman" panose="02020603050405020304" pitchFamily="18" charset="0"/>
                <a:cs typeface="Times New Roman" panose="02020603050405020304" pitchFamily="18" charset="0"/>
              </a:rPr>
              <a:t>3. Il mancato esercizio o la decadenza dall'azione disciplinare, dovuti all'omissione o al ritardo, senza giustificato motivo, degli atti del procedimento disciplinare, inclusa la segnalazione di cui all'articolo 55-bis, comma 4, ovvero a valutazioni manifestamente irragionevoli di insussistenza dell'illecito in relazione a condotte aventi oggettiva e palese rilevanza disciplinare, comporta, per i soggetti responsabili, l'applicazione della sospensione dal servizio fino a un massimo di tre mesi, salva la maggiore sanzione del licenziamento prevista nei casi di cui all'articolo 55-quater, comma 1, lettera f-ter), e comma 3-quinquies. Tale condotta, per il personale con qualifica dirigenziale o titolare di funzioni o incarichi dirigenziali, è valutata anche ai fini della responsabilità di cui all'articolo 21 del presente decreto. Ogni amministrazione individua preventivamente il titolare dell'azione disciplinare per le infrazioni di cui al presente comma commesse da soggetti responsabili dell'ufficio di cui all'articolo 55-bis, comma 4».</a:t>
            </a:r>
            <a:endPar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Va anche ricordato che l’art. 55 </a:t>
            </a:r>
            <a:r>
              <a:rPr lang="it-IT" i="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bis, </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comma 7, d.lgs. 1675/2001:</a:t>
            </a:r>
          </a:p>
          <a:p>
            <a:pPr algn="just"/>
            <a:r>
              <a:rPr lang="it-IT" i="1" dirty="0">
                <a:latin typeface="Times New Roman" panose="02020603050405020304" pitchFamily="18" charset="0"/>
                <a:cs typeface="Times New Roman" panose="02020603050405020304" pitchFamily="18" charset="0"/>
              </a:rPr>
              <a:t>«Il dipendente o il dirigente, appartenente alla stessa o a una diversa amministrazione pubblica dell'incolpato che, essendo a conoscenza per ragioni di ufficio o di servizio di informazioni rilevanti per un procedimento disciplinare in corso, rifiuta, senza giustificato motivo, la collaborazione richiesta dall'Ufficio disciplinare procedente ovvero rende dichiarazioni false o reticenti, è soggetto all'applicazione, da parte dell'amministrazione di appartenenza, della sanzione disciplinare della sospensione dal servizio con privazione della retribuzione, commisurata alla gravità dell'illecito contestato al dipendente, fino ad un massimo di quindici giorni ».</a:t>
            </a:r>
            <a:endPar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77703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10</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678870" y="263339"/>
            <a:ext cx="10566401" cy="5632311"/>
          </a:xfrm>
          <a:prstGeom prst="rect">
            <a:avLst/>
          </a:prstGeom>
          <a:noFill/>
        </p:spPr>
        <p:txBody>
          <a:bodyPr wrap="square" rtlCol="0">
            <a:spAutoFit/>
          </a:bodyPr>
          <a:lstStyle/>
          <a:p>
            <a:pPr algn="just"/>
            <a:endParaRPr lang="it-IT"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it-IT" sz="1600"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Quali sono i comportamenti del docente sanzionabili?</a:t>
            </a:r>
          </a:p>
          <a:p>
            <a:pPr algn="just"/>
            <a:endParaRPr lang="it-IT" sz="1600"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sz="1600"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Ci si chiede spesso quali siano i comportamenti che, laddove tenuti dal docente, portino alla comminazione di una sanzione. Ebbene, a tal proposito occorre partire dalla disamina dei doveri del personale scolastico, quindi dei dipendenti pubblici, che sono contenuti nell’articolo 54 del </a:t>
            </a:r>
            <a:r>
              <a:rPr lang="it-IT" sz="1600" dirty="0" err="1">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D.Lgs.</a:t>
            </a:r>
            <a:r>
              <a:rPr lang="it-IT" sz="1600"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165/2001: </a:t>
            </a:r>
          </a:p>
          <a:p>
            <a:pPr algn="just"/>
            <a:r>
              <a:rPr lang="it-IT" sz="1600"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Dovere di fedeltà (art. 2105 c.c.; il lavoratore non deve avere comportamenti che contrastino con l’interesse del datore di lavoro inteso in maniera ampia, quindi il dipendente deve avere un comportamento anche eticamente compatibile con il ruolo pubblico che riveste, Cass. 28741/2019).</a:t>
            </a:r>
          </a:p>
          <a:p>
            <a:pPr algn="just"/>
            <a:r>
              <a:rPr lang="it-IT" sz="1600"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Dovere di diligenza (</a:t>
            </a:r>
            <a:r>
              <a:rPr lang="it-IT" sz="160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2104 </a:t>
            </a:r>
            <a:r>
              <a:rPr lang="it-IT" sz="1600" smtClean="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c.c</a:t>
            </a:r>
            <a:r>
              <a:rPr lang="it-IT" sz="1600"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deve agire con la diligenza richiesta con le mansioni che esplica).</a:t>
            </a:r>
          </a:p>
          <a:p>
            <a:pPr algn="just"/>
            <a:r>
              <a:rPr lang="it-IT" sz="1600"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Dovere di esclusività </a:t>
            </a:r>
            <a:r>
              <a:rPr lang="it-IT" sz="1600" dirty="0" smtClean="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a:t>
            </a:r>
            <a:r>
              <a:rPr lang="it-IT" sz="1600" dirty="0" smtClean="0">
                <a:latin typeface="Times New Roman" panose="02020603050405020304" pitchFamily="18" charset="0"/>
                <a:cs typeface="Times New Roman" panose="02020603050405020304" pitchFamily="18" charset="0"/>
              </a:rPr>
              <a:t>impone </a:t>
            </a:r>
            <a:r>
              <a:rPr lang="it-IT" sz="1600" dirty="0">
                <a:latin typeface="Times New Roman" panose="02020603050405020304" pitchFamily="18" charset="0"/>
                <a:cs typeface="Times New Roman" panose="02020603050405020304" pitchFamily="18" charset="0"/>
              </a:rPr>
              <a:t>al pubblico dipendente di riservare le proprie energie lavorative ad esclusivo vantaggio dell'amministrazione di appartenenza, non potendole dissipare esercitando ulteriori attività, che lo distolgano dal dovere di collaborazione che egli deve al proprio datore di lavoro.</a:t>
            </a:r>
            <a:r>
              <a:rPr lang="it-IT" sz="1600" dirty="0" smtClean="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a:t>
            </a:r>
            <a:endParaRPr lang="it-IT" sz="1600"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sz="1600"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Dovere di obbedienza (il lavoratore deve rispettare le norme e le indicazioni dei superiori; «</a:t>
            </a:r>
            <a:r>
              <a:rPr lang="it-IT" sz="1600" i="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n</a:t>
            </a:r>
            <a:r>
              <a:rPr lang="it-IT" sz="1600" i="1" dirty="0">
                <a:latin typeface="Times New Roman" panose="02020603050405020304" pitchFamily="18" charset="0"/>
                <a:cs typeface="Times New Roman" panose="02020603050405020304" pitchFamily="18" charset="0"/>
              </a:rPr>
              <a:t>on sussiste dunque un obbligo incondizionato del pubblico dipendente di eseguire le disposizioni, ivi incluse quelle derivanti da atti di organizzazione, impartite dai superiori o dagli organi sovraordinati, posto che il c.d. “dovere di obbedienza” incontra un limite nella ragionevole obiezione circa l’illegittimità dell’ordine ricevuto. Qualora ricorra un’evenienza del genere, il pubblico impiegato ha tuttavia l’obbligo di fare una immediata e motivata contestazione a chi ha impartito l’ordine e se quest’ultimo è ribadito per iscritto, allora il dipendente non può esimersi dall’eseguirlo, a meno che l’esecuzione configuri un’ipotesi di reato</a:t>
            </a:r>
            <a:r>
              <a:rPr lang="it-IT" sz="1600" dirty="0">
                <a:latin typeface="Times New Roman" panose="02020603050405020304" pitchFamily="18" charset="0"/>
                <a:cs typeface="Times New Roman" panose="02020603050405020304" pitchFamily="18" charset="0"/>
              </a:rPr>
              <a:t>» (Cons. Stato, Sez. 5, sentenza 15 dicembre 2008, n. 6208).</a:t>
            </a:r>
            <a:endParaRPr lang="it-IT" sz="1600"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sz="1600"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sz="1600"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8644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11</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812799" y="1002248"/>
            <a:ext cx="10566401" cy="3416320"/>
          </a:xfrm>
          <a:prstGeom prst="rect">
            <a:avLst/>
          </a:prstGeom>
          <a:noFill/>
        </p:spPr>
        <p:txBody>
          <a:bodyPr wrap="square" rtlCol="0">
            <a:spAutoFit/>
          </a:bodyPr>
          <a:lstStyle/>
          <a:p>
            <a:pPr algn="just"/>
            <a:endParaRPr lang="it-IT"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I richiamati doveri, esposti dalla Legge, in modo pressoché generico, sono quantificati, elencati e specificati nel </a:t>
            </a:r>
            <a:r>
              <a:rPr lang="it-IT" u="sng"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Piano annuale delle attività dei Docenti e nel Piano annuale delle attività del personale ATA</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a:t>
            </a:r>
          </a:p>
          <a:p>
            <a:pPr algn="just"/>
            <a:endPar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Si vedrà di seguito che al rispetto di tali doveri sono altresì tenuti tutti i soggetti che operano all’interno dell’Istituzione scolastica quali ad esempio i c.d. AEC o OEPA.</a:t>
            </a:r>
          </a:p>
          <a:p>
            <a:pPr algn="just"/>
            <a:endPar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Tali atti contengono non solo gli impegni di lavoro, ma anche tutte le prestazioni dovute dai dipendenti.</a:t>
            </a:r>
          </a:p>
          <a:p>
            <a:pPr algn="just"/>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Dunque, il personale scolastico che violi il piano delle attività commette un’infrazione disciplinare. Tali doveri costituiscono dei principi fondamentali che connotano il rapporto di pubblico impiego.</a:t>
            </a:r>
          </a:p>
          <a:p>
            <a:pPr algn="just"/>
            <a:endPar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78469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12</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98764" y="136525"/>
            <a:ext cx="11032836" cy="3046988"/>
          </a:xfrm>
          <a:prstGeom prst="rect">
            <a:avLst/>
          </a:prstGeom>
          <a:noFill/>
        </p:spPr>
        <p:txBody>
          <a:bodyPr wrap="square" rtlCol="0">
            <a:spAutoFit/>
          </a:bodyPr>
          <a:lstStyle/>
          <a:p>
            <a:endParaRPr lang="it-IT" sz="1600"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sz="1600"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Se vogliamo andare a vedere nello specifico gli illeciti disciplinari dei docenti dobbiamo visualizzare gli articoli 42 e 43 del nuovo CCNL.</a:t>
            </a:r>
            <a:endParaRPr lang="it-IT"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L’art. 42 enuncia il «Profilo professionale del docente»:</a:t>
            </a:r>
          </a:p>
          <a:p>
            <a:pPr algn="just"/>
            <a:endParaRPr lang="it-IT" dirty="0">
              <a:solidFill>
                <a:srgbClr val="212529"/>
              </a:solidFill>
              <a:latin typeface="Times New Roman" panose="02020603050405020304" pitchFamily="18" charset="0"/>
              <a:ea typeface="Calibri" panose="020F0502020204030204" pitchFamily="34" charset="0"/>
              <a:cs typeface="Times New Roman" panose="02020603050405020304" pitchFamily="18" charset="0"/>
            </a:endParaRPr>
          </a:p>
          <a:p>
            <a:pPr algn="just"/>
            <a:endParaRPr lang="it-IT"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it-IT" sz="1800" b="1" u="sng"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dirty="0">
              <a:solidFill>
                <a:srgbClr val="0C0C0F"/>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dirty="0">
              <a:latin typeface="Times New Roman" panose="02020603050405020304" pitchFamily="18" charset="0"/>
              <a:cs typeface="Times New Roman" panose="02020603050405020304" pitchFamily="18" charset="0"/>
            </a:endParaRPr>
          </a:p>
        </p:txBody>
      </p:sp>
      <p:pic>
        <p:nvPicPr>
          <p:cNvPr id="6" name="Immagine 5">
            <a:extLst>
              <a:ext uri="{FF2B5EF4-FFF2-40B4-BE49-F238E27FC236}">
                <a16:creationId xmlns:a16="http://schemas.microsoft.com/office/drawing/2014/main" id="{B9085BE9-F558-48E6-90BD-F903A9C7E0BF}"/>
              </a:ext>
            </a:extLst>
          </p:cNvPr>
          <p:cNvPicPr>
            <a:picLocks noChangeAspect="1"/>
          </p:cNvPicPr>
          <p:nvPr/>
        </p:nvPicPr>
        <p:blipFill rotWithShape="1">
          <a:blip r:embed="rId3"/>
          <a:srcRect l="5717" t="10059" r="4801" b="5290"/>
          <a:stretch/>
        </p:blipFill>
        <p:spPr>
          <a:xfrm>
            <a:off x="1126836" y="1998069"/>
            <a:ext cx="8931564" cy="3131770"/>
          </a:xfrm>
          <a:prstGeom prst="rect">
            <a:avLst/>
          </a:prstGeom>
        </p:spPr>
      </p:pic>
    </p:spTree>
    <p:extLst>
      <p:ext uri="{BB962C8B-B14F-4D97-AF65-F5344CB8AC3E}">
        <p14:creationId xmlns:p14="http://schemas.microsoft.com/office/powerpoint/2010/main" val="2399665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13</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660400" y="424873"/>
            <a:ext cx="10871200" cy="1200329"/>
          </a:xfrm>
          <a:prstGeom prst="rect">
            <a:avLst/>
          </a:prstGeom>
          <a:noFill/>
        </p:spPr>
        <p:txBody>
          <a:bodyPr wrap="square" rtlCol="0">
            <a:spAutoFit/>
          </a:bodyPr>
          <a:lstStyle/>
          <a:p>
            <a:pPr algn="just"/>
            <a:endParaRPr lang="it-IT" b="1"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sz="1800" b="1" u="sng"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dirty="0">
              <a:solidFill>
                <a:srgbClr val="0C0C0F"/>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dirty="0">
              <a:latin typeface="Times New Roman" panose="02020603050405020304" pitchFamily="18" charset="0"/>
              <a:cs typeface="Times New Roman" panose="02020603050405020304" pitchFamily="18" charset="0"/>
            </a:endParaRPr>
          </a:p>
        </p:txBody>
      </p:sp>
      <p:sp>
        <p:nvSpPr>
          <p:cNvPr id="7" name="CasellaDiTesto 6">
            <a:extLst>
              <a:ext uri="{FF2B5EF4-FFF2-40B4-BE49-F238E27FC236}">
                <a16:creationId xmlns:a16="http://schemas.microsoft.com/office/drawing/2014/main" id="{94F22F0D-DF9E-ED7A-22E7-88A63277FDC6}"/>
              </a:ext>
            </a:extLst>
          </p:cNvPr>
          <p:cNvSpPr txBox="1"/>
          <p:nvPr/>
        </p:nvSpPr>
        <p:spPr>
          <a:xfrm>
            <a:off x="660400" y="401856"/>
            <a:ext cx="11175077" cy="5509265"/>
          </a:xfrm>
          <a:prstGeom prst="rect">
            <a:avLst/>
          </a:prstGeom>
          <a:noFill/>
        </p:spPr>
        <p:txBody>
          <a:bodyPr wrap="square">
            <a:spAutoFit/>
          </a:bodyPr>
          <a:lstStyle/>
          <a:p>
            <a:pPr algn="just">
              <a:lnSpc>
                <a:spcPct val="107000"/>
              </a:lnSpc>
            </a:pPr>
            <a:endPar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pP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M</a:t>
            </a:r>
            <a:r>
              <a:rPr lang="it-IT"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entre l’articolo 43, rubricato “Attività dei docenti”, al comma 3 e al comma 4 integra gli obblighi del personale docente:</a:t>
            </a:r>
          </a:p>
          <a:p>
            <a:pPr algn="just">
              <a:lnSpc>
                <a:spcPct val="107000"/>
              </a:lnSpc>
            </a:pPr>
            <a:endParaRPr lang="it-IT" dirty="0">
              <a:solidFill>
                <a:srgbClr val="212529"/>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endParaRPr lang="it-IT" dirty="0">
              <a:solidFill>
                <a:srgbClr val="212529"/>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it-IT" i="1" dirty="0">
                <a:latin typeface="Times New Roman" panose="02020603050405020304" pitchFamily="18" charset="0"/>
                <a:cs typeface="Times New Roman" panose="02020603050405020304" pitchFamily="18" charset="0"/>
              </a:rPr>
              <a:t>3. Gli obblighi di lavoro del personale docente sono correlati e funzionali alle esigenze come indicato al comma 2. </a:t>
            </a:r>
          </a:p>
          <a:p>
            <a:pPr algn="just"/>
            <a:r>
              <a:rPr lang="it-IT" i="1" dirty="0">
                <a:latin typeface="Times New Roman" panose="02020603050405020304" pitchFamily="18" charset="0"/>
                <a:cs typeface="Times New Roman" panose="02020603050405020304" pitchFamily="18" charset="0"/>
              </a:rPr>
              <a:t>4. Gli obblighi di lavoro del personale docente sono articolati in attività di insegnamento ed in attività funzionali alla prestazione di insegnamento. Prima dell’inizio delle lezioni, il dirigente scolastico predispone, sulla base delle eventuali proposte degli organi collegiali, il piano annuale delle attività e i conseguenti impegni del personale docente, che sono conferiti in forma scritta e che possono prevedere attività aggiuntive. Il piano, comprensivo degli impegni di lavoro, è deliberato dal collegio dei docenti nel quadro della programmazione dell’azione didattico-educativa e con la stessa procedura è modificato, nel corso dell’anno scolastico, per far fronte a nuove esigenze. Di tale piano è data informazione alle OO.SS. di cui all’art. 7. </a:t>
            </a:r>
          </a:p>
          <a:p>
            <a:pPr algn="just"/>
            <a:endParaRPr lang="it-IT" i="1" dirty="0">
              <a:latin typeface="Times New Roman" panose="02020603050405020304" pitchFamily="18" charset="0"/>
              <a:cs typeface="Times New Roman" panose="02020603050405020304" pitchFamily="18" charset="0"/>
            </a:endParaRPr>
          </a:p>
          <a:p>
            <a:pPr algn="just"/>
            <a:endParaRPr lang="it-IT" i="1" dirty="0">
              <a:latin typeface="Times New Roman" panose="02020603050405020304" pitchFamily="18" charset="0"/>
              <a:cs typeface="Times New Roman" panose="02020603050405020304" pitchFamily="18" charset="0"/>
            </a:endParaRPr>
          </a:p>
          <a:p>
            <a:pPr algn="just"/>
            <a:endParaRPr lang="it-IT" i="1" dirty="0">
              <a:latin typeface="Times New Roman" panose="02020603050405020304" pitchFamily="18" charset="0"/>
              <a:cs typeface="Times New Roman" panose="02020603050405020304" pitchFamily="18" charset="0"/>
            </a:endParaRPr>
          </a:p>
          <a:p>
            <a:pPr algn="just">
              <a:lnSpc>
                <a:spcPct val="107000"/>
              </a:lnSpc>
              <a:spcBef>
                <a:spcPts val="1560"/>
              </a:spcBef>
              <a:spcAft>
                <a:spcPts val="1200"/>
              </a:spcAft>
            </a:pPr>
            <a:endParaRPr lang="it-IT" sz="1600" i="1" dirty="0">
              <a:latin typeface="Times New Roman" panose="02020603050405020304" pitchFamily="18" charset="0"/>
              <a:ea typeface="Calibri" panose="020F0502020204030204" pitchFamily="34" charset="0"/>
              <a:cs typeface="Times New Roman" panose="02020603050405020304" pitchFamily="18" charset="0"/>
            </a:endParaRPr>
          </a:p>
          <a:p>
            <a:pPr algn="just"/>
            <a:endParaRPr lang="it-IT" sz="16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84531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14</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660400" y="424873"/>
            <a:ext cx="10871200" cy="1200329"/>
          </a:xfrm>
          <a:prstGeom prst="rect">
            <a:avLst/>
          </a:prstGeom>
          <a:noFill/>
        </p:spPr>
        <p:txBody>
          <a:bodyPr wrap="square" rtlCol="0">
            <a:spAutoFit/>
          </a:bodyPr>
          <a:lstStyle/>
          <a:p>
            <a:pPr algn="just"/>
            <a:endParaRPr lang="it-IT" b="1"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sz="1800" b="1" u="sng"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dirty="0">
              <a:solidFill>
                <a:srgbClr val="0C0C0F"/>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it-IT" dirty="0">
              <a:latin typeface="Times New Roman" panose="02020603050405020304" pitchFamily="18" charset="0"/>
              <a:cs typeface="Times New Roman" panose="02020603050405020304" pitchFamily="18" charset="0"/>
            </a:endParaRPr>
          </a:p>
        </p:txBody>
      </p:sp>
      <p:sp>
        <p:nvSpPr>
          <p:cNvPr id="7" name="CasellaDiTesto 6">
            <a:extLst>
              <a:ext uri="{FF2B5EF4-FFF2-40B4-BE49-F238E27FC236}">
                <a16:creationId xmlns:a16="http://schemas.microsoft.com/office/drawing/2014/main" id="{94F22F0D-DF9E-ED7A-22E7-88A63277FDC6}"/>
              </a:ext>
            </a:extLst>
          </p:cNvPr>
          <p:cNvSpPr txBox="1"/>
          <p:nvPr/>
        </p:nvSpPr>
        <p:spPr>
          <a:xfrm>
            <a:off x="508461" y="466511"/>
            <a:ext cx="11175077" cy="4633897"/>
          </a:xfrm>
          <a:prstGeom prst="rect">
            <a:avLst/>
          </a:prstGeom>
          <a:noFill/>
        </p:spPr>
        <p:txBody>
          <a:bodyPr wrap="square">
            <a:spAutoFit/>
          </a:bodyPr>
          <a:lstStyle/>
          <a:p>
            <a:pPr algn="just">
              <a:lnSpc>
                <a:spcPct val="107000"/>
              </a:lnSpc>
              <a:spcBef>
                <a:spcPts val="1560"/>
              </a:spcBef>
              <a:spcAft>
                <a:spcPts val="1200"/>
              </a:spcAft>
            </a:pPr>
            <a:endParaRPr lang="it-IT" sz="1600" dirty="0">
              <a:latin typeface="Calibri" panose="020F0502020204030204" pitchFamily="34" charset="0"/>
              <a:ea typeface="Calibri" panose="020F0502020204030204" pitchFamily="34" charset="0"/>
              <a:cs typeface="Times New Roman" panose="02020603050405020304" pitchFamily="18" charset="0"/>
            </a:endParaRPr>
          </a:p>
          <a:p>
            <a:pPr algn="just"/>
            <a:endParaRPr lang="it-IT" sz="16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A tali obblighi, propri della professione, si aggiungono naturalmente gli obblighi propri di buona fede e diligenza ossia quelli previsti dal codice civile per tutti i lavoratori (art. 2094 “Prestatore di lavoro subordinato”, 2104 “Diligenza” e 2105 “Obbligo di fedeltà”) secondo cui </a:t>
            </a: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il lavoratore è tenuto non solo a svolgere l’attività lavorativa per la quale è stato assunto, ma ha anche precisi doveri nei confronti del proprio datore di lavoro: dovere di diligenza, dovere di obbedienza e obbligo di fedeltà e riservatezza.</a:t>
            </a:r>
          </a:p>
          <a:p>
            <a:pPr algn="just"/>
            <a:endPar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endPar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it-IT"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Gli art.li 2104 e 2105 c.c., richiamati dalla disposizione dell’art. 2106 c.c. relativa alle sanzioni disciplinari, non vanno interpretati restrittivamente e non escludono che il dovere di diligenza del lavoratore subordinato si riferisca anche ai vari doveri strumentali e complementari, che concorrono a qualificare il rapporto obbligatorio di durata avente ad oggetto un facere, e che l’obbligo di fedeltà vada inteso in senso ampio e si estenda a comportamenti che per la loro natura e le loro conseguenze appaiano in contrasto con i doveri connessi all’inserimento del lavoratore nella struttura e nell’organizzazione dell’impresa o creino situazioni di conflitto con le finalità e gli interessi dell’impesa</a:t>
            </a: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(Cass. 7 ottobre 2019 n. 24976).</a:t>
            </a:r>
            <a:endPar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848472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15</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660400" y="358197"/>
            <a:ext cx="10871200" cy="5909310"/>
          </a:xfrm>
          <a:prstGeom prst="rect">
            <a:avLst/>
          </a:prstGeom>
          <a:noFill/>
        </p:spPr>
        <p:txBody>
          <a:bodyPr wrap="square" rtlCol="0">
            <a:spAutoFit/>
          </a:bodyPr>
          <a:lstStyle/>
          <a:p>
            <a:pPr algn="ctr"/>
            <a:r>
              <a:rPr lang="it-IT" b="1"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INCOMPATIBILITA’ DEI DOCENTI </a:t>
            </a:r>
          </a:p>
          <a:p>
            <a:pPr algn="ctr"/>
            <a:endParaRPr lang="it-IT" b="1"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Importante poi ricordare che in capo al dipendente pubblico sussiste anche un ulteriore obbligo che è quello di astenersi da attività non compatibili con le mansioni lavorative svolte per la pubblica amministrazione e dal cui esercizio può derivare l’instaurazione di un procedimento disciplinare. </a:t>
            </a:r>
            <a:endParaRPr lang="it-IT" b="1"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I docenti (come tutti gli impiegati pubblici) non possono svolgere attività extra-istituzionali, ai sensi del DPR n. 3/1957 e del D.lgs. n. 165/2001, richiamati dal D.lgs. n. 297/94.</a:t>
            </a:r>
          </a:p>
          <a:p>
            <a:pPr algn="just"/>
            <a:r>
              <a:rPr lang="it-IT" b="1"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L’art. di riferimento è l’art. 508 del </a:t>
            </a:r>
            <a:r>
              <a:rPr lang="it-IT" b="1" u="sng" dirty="0" err="1">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D.Lgs.</a:t>
            </a:r>
            <a:r>
              <a:rPr lang="it-IT" b="1" u="sng"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297/1994 rubricato “Incompatibilità”</a:t>
            </a:r>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che recita: </a:t>
            </a: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a:t>
            </a:r>
            <a:r>
              <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1. Al personale docente non è consentito impartire lezioni private ad alunni del proprio istituto.</a:t>
            </a:r>
          </a:p>
          <a:p>
            <a:pPr algn="just"/>
            <a:r>
              <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2. Il personale docente, ove assuma lezioni private, è tenuto ad informare il direttore didattico o il preside, al quale deve altresì comunicare il nome degli alunni e la loro provenienza.</a:t>
            </a:r>
          </a:p>
          <a:p>
            <a:pPr algn="just"/>
            <a:r>
              <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3. Ove le esigenze di funzionamento della scuola lo richiedano, il direttore didattico o il preside possono vietare l'assunzione di lezioni private o interdirne la continuazione, sentito il consiglio di circolo o di istituto.</a:t>
            </a:r>
          </a:p>
          <a:p>
            <a:pPr algn="just"/>
            <a:r>
              <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4. Avverso il provvedimento del direttore didattico o del preside è ammesso ricorso al provveditore agli studi, che decide in via definitiva, sentito il parere del consiglio scolastico provinciale.</a:t>
            </a:r>
          </a:p>
          <a:p>
            <a:pPr algn="just"/>
            <a:r>
              <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5. Nessun alunno può essere giudicato dal docente dal quale abbia ricevuto lezioni private; sono nulli gli scrutini o le prove di esame svoltisi in contravvenzione a tale divieto.</a:t>
            </a:r>
          </a:p>
          <a:p>
            <a:pPr algn="just"/>
            <a:r>
              <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6. Al personale ispettivo e direttivo è fatto divieto di impartire lezioni private.</a:t>
            </a:r>
          </a:p>
          <a:p>
            <a:pPr algn="just"/>
            <a:r>
              <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7. L'ufficio di docente, di direttore didattico, di preside, di ispettore tecnico e di ogni altra categoria di personale prevista dal presente titolo non è cumulabile con altro rapporto di impiego pubblico.</a:t>
            </a:r>
          </a:p>
          <a:p>
            <a:pPr algn="just"/>
            <a:r>
              <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8. Il predetto personale che assuma altro impiego pubblico è tenuto a darne immediata notizia all'amministrazione.</a:t>
            </a:r>
          </a:p>
        </p:txBody>
      </p:sp>
    </p:spTree>
    <p:extLst>
      <p:ext uri="{BB962C8B-B14F-4D97-AF65-F5344CB8AC3E}">
        <p14:creationId xmlns:p14="http://schemas.microsoft.com/office/powerpoint/2010/main" val="16955517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16</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21854" y="245799"/>
            <a:ext cx="10871200" cy="5909310"/>
          </a:xfrm>
          <a:prstGeom prst="rect">
            <a:avLst/>
          </a:prstGeom>
          <a:noFill/>
        </p:spPr>
        <p:txBody>
          <a:bodyPr wrap="square" rtlCol="0">
            <a:spAutoFit/>
          </a:bodyPr>
          <a:lstStyle/>
          <a:p>
            <a:pPr algn="just"/>
            <a:r>
              <a:rPr lang="it-IT" sz="1400"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9</a:t>
            </a:r>
            <a:r>
              <a:rPr lang="it-IT" i="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L'assunzione del nuovo impiego importa la cessazione di diritto dall'impiego precedente, salva la concessione del trattamento di quiescenza eventualmente spettante ai sensi delle disposizioni in vigore.</a:t>
            </a:r>
            <a:endParaRPr lang="it-IT"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10. Il personale di cui al presente titolo non può esercitare attività commerciale, industriale e professionale, ne può assumere o mantenere impieghi alle dipendenze di privati o accettare cariche in società costituite a fine di lucro, tranne che si tratti di cariche in società od enti per i quali la nomina è riservata allo Stato e sia intervenuta l'autorizzazione del Ministero della pubblica istruzione.</a:t>
            </a:r>
          </a:p>
          <a:p>
            <a:pPr algn="just"/>
            <a:r>
              <a:rPr lang="it-IT"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Il divieto, di cui al comma 10, non si applica nei casi si società cooperative.</a:t>
            </a:r>
          </a:p>
          <a:p>
            <a:pPr algn="just"/>
            <a:r>
              <a:rPr lang="it-IT"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12. Il personale che contravvenga ai divieti posti nel comma 10 viene diffidato dal direttore generale o capo del servizio centrale competente ovvero dal provveditore agli studi a cessare dalla situazione di incompatibilità.</a:t>
            </a:r>
            <a:endParaRPr lang="it-IT" i="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13. L'ottemperanza alla diffida non preclude l'azione disciplinare.</a:t>
            </a:r>
          </a:p>
          <a:p>
            <a:pPr algn="just"/>
            <a:r>
              <a:rPr lang="it-IT"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14. Decorsi quindici giorni dalla diffida senza che l'incompatibilità sia cessata, viene disposta la decadenza con provvedimento del direttore generale o capo del servizio centrale competente, sentito il Consiglio nazionale della pubblica istruzione, per il personale appartenente ai ruoli nazionali; con provvedimento del provveditore agli studi, sentito il consiglio scolastico provinciale, per il personale docente della scuola materna, elementare e media e, sentito il Consiglio nazionale della pubblica istruzione, per il personale docente degli istituti e scuole di istruzione secondaria. superiore.</a:t>
            </a:r>
            <a:br>
              <a:rPr lang="it-IT"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br>
            <a:r>
              <a:rPr lang="it-IT"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15. Al personale docente è consentito, previa autorizzazione del direttore didattico o del preside, l'esercizio di libere professioni che non siano di pregiudizio all'assolvimento di tutte le attività inerenti alla funzione docente e siano compatibili con l'orario di insegnamento e di servizio.</a:t>
            </a:r>
            <a:endParaRPr lang="it-IT" i="1"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it-IT"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16. Avverso il diniego di autorizzazione è ammesso ricorso al provveditore agli studi, che decide in via definitiva</a:t>
            </a:r>
            <a:r>
              <a:rPr lang="it-IT"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endParaRPr lang="it-IT"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377301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17</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49564" y="136525"/>
            <a:ext cx="10871200" cy="5909310"/>
          </a:xfrm>
          <a:prstGeom prst="rect">
            <a:avLst/>
          </a:prstGeom>
          <a:noFill/>
        </p:spPr>
        <p:txBody>
          <a:bodyPr wrap="square" rtlCol="0">
            <a:spAutoFit/>
          </a:bodyPr>
          <a:lstStyle/>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Inoltre, la normativa sulle incompatibilità distingue tra:</a:t>
            </a: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1. </a:t>
            </a:r>
            <a:r>
              <a:rPr lang="it-IT" b="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incompatibilità assolute </a:t>
            </a:r>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(per cui l’ulteriore attività lavorativa non può essere svolta);</a:t>
            </a: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2. </a:t>
            </a:r>
            <a:r>
              <a:rPr lang="it-IT" b="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incompatibilità relative </a:t>
            </a:r>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o condizionate alla preventiva autorizzazione del dirigente scolastico;</a:t>
            </a: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3. </a:t>
            </a:r>
            <a:r>
              <a:rPr lang="it-IT" b="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attività che possono essere svolte senza autorizzazione del DS</a:t>
            </a:r>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endParaRPr lang="it-IT" b="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it-IT" b="1"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Incompatibilità assolute</a:t>
            </a: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Il personale docente a tempo sia pieno che parziale con prestazione lavorativa superiore al 50% non può:</a:t>
            </a: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esercitare attività commerciale, industriale e professionale;</a:t>
            </a: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assumere o mantenere impieghi alle dipendenze di privati;</a:t>
            </a: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accettare cariche in società costituite a fine di lucro, tranne che si tratti di cariche in società o enti per i quali la nomina è riservata allo Stato e sia intervenuta l’autorizzazione del Ministero della pubblica istruzione (dal predetto divieto sono escluse le società cooperative); </a:t>
            </a: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tenere lezioni private ad alunni dell’istituzione scolastica in cui si presta servizio [per svolgerle con alunni di altri istituti è necessaria comunque l’autorizzazione del dirigente scolastico (evidenziamo che per i dirigenti scolastici il divieto è assoluto, in quanto – diversamente dai docenti – non possono svolgere lezioni private in generale e non solo con gli allievi del proprio istituto);</a:t>
            </a:r>
          </a:p>
          <a:p>
            <a:pPr algn="just"/>
            <a:r>
              <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rPr>
              <a:t>• svolgere attività in favore di un’altra amministrazione pubblica. </a:t>
            </a:r>
          </a:p>
          <a:p>
            <a:pPr algn="just"/>
            <a:endParaRPr lang="it-IT" dirty="0">
              <a:solidFill>
                <a:srgbClr val="0C0C0F"/>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L’</a:t>
            </a:r>
            <a:r>
              <a:rPr lang="it-IT"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incompatibilità assoluta</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inoltre, </a:t>
            </a:r>
            <a:r>
              <a:rPr lang="it-IT"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si realizza ogni qualvolta l’ulteriore attività esercitata si ponga in conflitto di interessi con l’attività ordinaria</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ossia con l’insegnamento. La verifica dell’eventuale conflitto di interessi spetta al dirigente scolastico nell’ambito della procedura autorizzatoria.</a:t>
            </a:r>
            <a:endParaRPr lang="it-IT"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78758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18</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52581" y="829942"/>
            <a:ext cx="11074401" cy="4517840"/>
          </a:xfrm>
          <a:prstGeom prst="rect">
            <a:avLst/>
          </a:prstGeom>
          <a:noFill/>
        </p:spPr>
        <p:txBody>
          <a:bodyPr wrap="square" rtlCol="0">
            <a:spAutoFit/>
          </a:bodyPr>
          <a:lstStyle/>
          <a:p>
            <a:pPr algn="just">
              <a:lnSpc>
                <a:spcPct val="107000"/>
              </a:lnSpc>
            </a:pP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Le incompatibilità sopra elencate non riguardano i docenti con prestazione lavorativa part-time che sia inferiore al 50%, i quali devono comunque comunicare al dirigente scolastico l’ulteriore attività intrapresa, affinché lo stesso (DS) possa verificare che:</a:t>
            </a:r>
            <a:r>
              <a:rPr lang="it-IT" dirty="0">
                <a:latin typeface="Times New Roman" panose="02020603050405020304" pitchFamily="18" charset="0"/>
                <a:ea typeface="Times New Roman" panose="02020603050405020304" pitchFamily="18" charset="0"/>
                <a:cs typeface="Times New Roman" panose="02020603050405020304" pitchFamily="18" charset="0"/>
              </a:rPr>
              <a:t> </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l’attività non comporti un conflitto di interessi con la specifica attività di servizio del dipendente, pregiudicando l’esercizio imparziale delle funzioni attribuite;</a:t>
            </a:r>
            <a:r>
              <a:rPr lang="it-IT" dirty="0">
                <a:latin typeface="Times New Roman" panose="02020603050405020304" pitchFamily="18" charset="0"/>
                <a:ea typeface="Times New Roman" panose="02020603050405020304" pitchFamily="18" charset="0"/>
                <a:cs typeface="Times New Roman" panose="02020603050405020304" pitchFamily="18" charset="0"/>
              </a:rPr>
              <a:t> </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l’interessato abbia tempestivamente comunicato all’Amministrazione di appartenenza il tipo di attività privata che intende svolgere.</a:t>
            </a:r>
          </a:p>
          <a:p>
            <a:pPr algn="just">
              <a:lnSpc>
                <a:spcPct val="107000"/>
              </a:lnSpc>
            </a:pPr>
            <a:endPar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pP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Il </a:t>
            </a:r>
            <a:r>
              <a:rPr lang="it-IT"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dirigente</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è </a:t>
            </a:r>
            <a:r>
              <a:rPr lang="it-IT"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tenuto a diffidare il docente</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a cessare dalla situazione di incompatibilità chiedendo di optare, entro il termine di 15 giorni, per una delle attività svolte.</a:t>
            </a:r>
            <a:endParaRPr lang="it-IT"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pP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In caso di:</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tabLst>
                <a:tab pos="457200" algn="l"/>
              </a:tabLst>
            </a:pPr>
            <a:r>
              <a:rPr lang="it-IT"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inottemperanza alla diffida </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(entro il succitato termine di 15 gg), ossia nel caso in cui il docente prosegua nello svolgimento dell’attività di insegnamento e dell’ulteriore attività incompatibile, </a:t>
            </a:r>
            <a:r>
              <a:rPr lang="it-IT"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il rapporto di lavoro è risolto per incompatibilità</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(quindi il docente è licenziato, perdendo il posto di ruolo o la supplenza);</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tabLst>
                <a:tab pos="457200" algn="l"/>
              </a:tabLst>
            </a:pPr>
            <a:r>
              <a:rPr lang="it-IT"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ottemperanza alla diffida</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il docente non vede risolto il rapporto di lavoro (quindi non perde il ruolo o la supplenza), tuttavia può essere sottoposto comunque a procedimento disciplinare.</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endParaRPr lang="it-IT"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4608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19</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52581" y="525142"/>
            <a:ext cx="11074401" cy="5703293"/>
          </a:xfrm>
          <a:prstGeom prst="rect">
            <a:avLst/>
          </a:prstGeom>
          <a:noFill/>
        </p:spPr>
        <p:txBody>
          <a:bodyPr wrap="square" rtlCol="0">
            <a:spAutoFit/>
          </a:bodyPr>
          <a:lstStyle/>
          <a:p>
            <a:pPr algn="ctr">
              <a:lnSpc>
                <a:spcPct val="107000"/>
              </a:lnSpc>
            </a:pPr>
            <a:r>
              <a:rPr lang="it-IT"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Il caso (esercizio professione forense)</a:t>
            </a:r>
          </a:p>
          <a:p>
            <a:pPr algn="just">
              <a:lnSpc>
                <a:spcPct val="107000"/>
              </a:lnSpc>
            </a:pP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L’esercizio della professione di avvocato è compatibile con l’insegnamento o la ricerca in materie giuridiche nelle università, nelle scuole secondarie pubbliche o private parificate nelle istituzioni ed enti di ricerca e sperimentazione (art. 19, L. 247/2012).</a:t>
            </a:r>
          </a:p>
          <a:p>
            <a:pPr algn="just">
              <a:lnSpc>
                <a:spcPct val="107000"/>
              </a:lnSpc>
            </a:pP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La norma sembra limitare questa possibilità ai docenti di ruolo e non, associati e ricercatori assunti con rapporto di lavoro subordinato, con esclusione delle altre attività di ricerca al di fuori di un rapporto di lavoro subordinato, anche se svolte in ambito universitario o affine. Infatti, il comma 2 dell'art. 19 precisa che i docenti e i ricercatori universitari a tempo pieno possono esercitare l'attività professionale nei limiti consentiti dall'ordinamento universitario, ma devono essere iscritti nell’elenco speciale annesso all'albo ordinario.</a:t>
            </a:r>
          </a:p>
          <a:p>
            <a:pPr algn="just">
              <a:lnSpc>
                <a:spcPct val="107000"/>
              </a:lnSpc>
            </a:pP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L'eccezione è riservata all'insegnamento di materie giuridiche nelle università e negli istituti secondari. La Cass. S.U. 22623/2010 ha ritenuto che l'eccezione debba valere anche per gli insegnanti elementari.</a:t>
            </a:r>
          </a:p>
          <a:p>
            <a:pPr algn="just">
              <a:lnSpc>
                <a:spcPct val="107000"/>
              </a:lnSpc>
            </a:pP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Di recente, però, è intervenuta </a:t>
            </a:r>
            <a:r>
              <a:rPr lang="it-IT" b="1" dirty="0">
                <a:solidFill>
                  <a:srgbClr val="212529"/>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Cass. S.U. 21949/2015</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ritenendo che, in virtù degli artt. 18 e 19, L. 247/2012, la professione di avvocato è incompatibile con l'attività di docente della scuola elementare statale.</a:t>
            </a:r>
          </a:p>
          <a:p>
            <a:pPr algn="just">
              <a:lnSpc>
                <a:spcPct val="107000"/>
              </a:lnSpc>
            </a:pP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Anche il </a:t>
            </a:r>
            <a:r>
              <a:rPr lang="it-IT" dirty="0" err="1">
                <a:solidFill>
                  <a:srgbClr val="212529"/>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Cnf</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è dello stesso avviso, ritenendo che l'attività di insegnante, seppure part-time, in una scuola primaria statale, sia incompatibile con l'esercizio della professione forense (</a:t>
            </a:r>
            <a:r>
              <a:rPr lang="it-IT" dirty="0" err="1">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Cnf</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33/2015).</a:t>
            </a:r>
          </a:p>
          <a:p>
            <a:pPr algn="just">
              <a:lnSpc>
                <a:spcPct val="107000"/>
              </a:lnSpc>
            </a:pP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L'iscrizione a un elenco speciale allegato all'albo forense è consentita dal comma 3 anche agli avvocati che esercitano attività legale per conto degli enti pubblici, anche se trasformati in persone giuridiche di diritto privato, con le limitate facoltà disciplinate dall'art. 23, concentrate cioè nella trattazione esclusiva e stabile degli affari legali dell'ente.</a:t>
            </a:r>
          </a:p>
          <a:p>
            <a:pPr algn="just">
              <a:lnSpc>
                <a:spcPct val="107000"/>
              </a:lnSpc>
            </a:pPr>
            <a:endPar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5164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20</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43345" y="552851"/>
            <a:ext cx="11074401" cy="5626412"/>
          </a:xfrm>
          <a:prstGeom prst="rect">
            <a:avLst/>
          </a:prstGeom>
          <a:noFill/>
        </p:spPr>
        <p:txBody>
          <a:bodyPr wrap="square" rtlCol="0">
            <a:spAutoFit/>
          </a:bodyPr>
          <a:lstStyle/>
          <a:p>
            <a:pPr algn="just">
              <a:lnSpc>
                <a:spcPct val="107000"/>
              </a:lnSpc>
            </a:pPr>
            <a:r>
              <a:rPr lang="it-IT"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Cass. civ., Sez. Unite, Sent. n. 21949/2015: </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CASO: Dipendente del Ministero dell'istruzione (nel caso di specie: insegnante di scuola primaria a tempo indeterminato part-time per 16 ore settimanali) presta richiesta di iscrizione all'albo degli avvocati di Milano, a seguito del prescritto periodo biennale di pratica professionale e del superamento dell'esame di abilitazione all'esercizio della professione forense. </a:t>
            </a:r>
          </a:p>
          <a:p>
            <a:pPr algn="just">
              <a:lnSpc>
                <a:spcPct val="107000"/>
              </a:lnSpc>
            </a:pP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MASSIMA: In forza degli artt. 18 e 19 della L. n. 247 del 2012 la professione di avvocato è incompatibile con l'attività di docente della scuola elementare statale. Di conseguenza colui che esercita la professione forense è incompatibile con l’attività di docente della scuola elementare statale. </a:t>
            </a:r>
          </a:p>
          <a:p>
            <a:pPr algn="just">
              <a:lnSpc>
                <a:spcPct val="107000"/>
              </a:lnSpc>
            </a:pP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In tal senso si veda quanto affermato dalla Corte dei conti </a:t>
            </a:r>
            <a:r>
              <a:rPr lang="it-IT" dirty="0" err="1">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sent</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n. 3/2023: «</a:t>
            </a:r>
            <a:r>
              <a:rPr lang="it-IT" i="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Il rapporto di lavoro con il datore pubblico è storicamente caratterizzato, a differenza di quello privato, dal c.d. regime delle incompatibilità, in base al quale al dipendente pubblico, nei limiti di seguito precisati, è preclusa la possibilità di svolgere attività </a:t>
            </a:r>
            <a:r>
              <a:rPr lang="it-IT" i="1" dirty="0" err="1">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extralavorative</a:t>
            </a:r>
            <a:r>
              <a:rPr lang="it-IT" i="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a:t>
            </a:r>
            <a:r>
              <a:rPr lang="it-IT" i="1" dirty="0">
                <a:latin typeface="Times New Roman" panose="02020603050405020304" pitchFamily="18" charset="0"/>
                <a:cs typeface="Times New Roman" panose="02020603050405020304" pitchFamily="18" charset="0"/>
              </a:rPr>
              <a:t>La ratio di tale divieto va rinvenuta nel principio costituzionale di esclusività della prestazione lavorativa a favore del datore pubblico (art. 98 Cost.), per preservare le energie del lavoratore e per tutelare il buon andamento della p.a., che risulterebbe turbato dall'espletamento da parte di propri dipendenti di attività imprenditoriali caratterizzate da un nesso tra lavoro, rischio e profitto”.</a:t>
            </a:r>
          </a:p>
          <a:p>
            <a:pPr algn="just"/>
            <a:r>
              <a:rPr lang="it-IT" dirty="0">
                <a:latin typeface="Times New Roman" panose="02020603050405020304" pitchFamily="18" charset="0"/>
                <a:cs typeface="Times New Roman" panose="02020603050405020304" pitchFamily="18" charset="0"/>
              </a:rPr>
              <a:t>Corte dei Conti </a:t>
            </a:r>
            <a:r>
              <a:rPr lang="it-IT" dirty="0" err="1">
                <a:latin typeface="Times New Roman" panose="02020603050405020304" pitchFamily="18" charset="0"/>
                <a:cs typeface="Times New Roman" panose="02020603050405020304" pitchFamily="18" charset="0"/>
              </a:rPr>
              <a:t>sent</a:t>
            </a:r>
            <a:r>
              <a:rPr lang="it-IT" dirty="0">
                <a:latin typeface="Times New Roman" panose="02020603050405020304" pitchFamily="18" charset="0"/>
                <a:cs typeface="Times New Roman" panose="02020603050405020304" pitchFamily="18" charset="0"/>
              </a:rPr>
              <a:t>. n. 61/1994: </a:t>
            </a:r>
            <a:r>
              <a:rPr lang="it-IT" i="1" dirty="0">
                <a:latin typeface="Times New Roman" panose="02020603050405020304" pitchFamily="18" charset="0"/>
                <a:cs typeface="Times New Roman" panose="02020603050405020304" pitchFamily="18" charset="0"/>
              </a:rPr>
              <a:t>“Sussiste la responsabilità amministrativa di un docente che svolga illecitamente un duplice impiego, occultando dolosamente all'amministrazione l'illegittima posizione, in quanto, al di là delle sanzioni disciplinari previste dall'ordinamento, si configura un pregiudizio per l'erario costituito dalla duplice percezione anche dell'indennità integrativa speciale, della tredicesima mensilità e degli assegni di famiglia, per i quali esiste un esplicito divieto di cumulo, attese le finalità sociali dei benefici in parola</a:t>
            </a:r>
            <a:r>
              <a:rPr lang="it-IT"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5097254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21</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628072" y="148730"/>
            <a:ext cx="11074401" cy="5909310"/>
          </a:xfrm>
          <a:prstGeom prst="rect">
            <a:avLst/>
          </a:prstGeom>
          <a:noFill/>
        </p:spPr>
        <p:txBody>
          <a:bodyPr wrap="square" rtlCol="0">
            <a:spAutoFit/>
          </a:bodyPr>
          <a:lstStyle/>
          <a:p>
            <a:pPr algn="ctr"/>
            <a:r>
              <a:rPr lang="it-IT" b="1" dirty="0">
                <a:latin typeface="Times New Roman" panose="02020603050405020304" pitchFamily="18" charset="0"/>
                <a:cs typeface="Times New Roman" panose="02020603050405020304" pitchFamily="18" charset="0"/>
              </a:rPr>
              <a:t>Quali sono le attività compatibili per un docente?</a:t>
            </a:r>
          </a:p>
          <a:p>
            <a:pPr algn="just"/>
            <a:r>
              <a:rPr lang="it-IT" dirty="0">
                <a:latin typeface="Times New Roman" panose="02020603050405020304" pitchFamily="18" charset="0"/>
                <a:cs typeface="Times New Roman" panose="02020603050405020304" pitchFamily="18" charset="0"/>
              </a:rPr>
              <a:t>Attività rese a titolo gratuito presso associazioni di volontariato, cooperative o associazioni di volontariato senza scopo di lucro costituzionalmente garantite (anche collaborazioni con sindacato).</a:t>
            </a:r>
          </a:p>
          <a:p>
            <a:pPr algn="just"/>
            <a:r>
              <a:rPr lang="it-IT" dirty="0">
                <a:latin typeface="Times New Roman" panose="02020603050405020304" pitchFamily="18" charset="0"/>
                <a:cs typeface="Times New Roman" panose="02020603050405020304" pitchFamily="18" charset="0"/>
              </a:rPr>
              <a:t>Prestazioni (anche con compenso) che siano espressione dei diritti di personalità, di associazione, manifestazione del pensiero (es. pittura, scultura, musica ed, in genere, attività libere di espressione di personalità artistica, letteraria, di pubblicista, articolista, giornalista ecc.).</a:t>
            </a:r>
          </a:p>
          <a:p>
            <a:pPr algn="just"/>
            <a:r>
              <a:rPr lang="it-IT" dirty="0">
                <a:latin typeface="Times New Roman" panose="02020603050405020304" pitchFamily="18" charset="0"/>
                <a:cs typeface="Times New Roman" panose="02020603050405020304" pitchFamily="18" charset="0"/>
              </a:rPr>
              <a:t>Utilizzazione economiche da parte di inventore di opere di ingegno o autore.</a:t>
            </a:r>
          </a:p>
          <a:p>
            <a:pPr algn="just"/>
            <a:r>
              <a:rPr lang="it-IT" dirty="0">
                <a:latin typeface="Times New Roman" panose="02020603050405020304" pitchFamily="18" charset="0"/>
                <a:cs typeface="Times New Roman" panose="02020603050405020304" pitchFamily="18" charset="0"/>
              </a:rPr>
              <a:t>Incarichi a convegni ecc. per i quali sia stato disposto solo rimborso spese o partecipazione gratuita.</a:t>
            </a:r>
          </a:p>
          <a:p>
            <a:pPr algn="just"/>
            <a:r>
              <a:rPr lang="it-IT" dirty="0">
                <a:latin typeface="Times New Roman" panose="02020603050405020304" pitchFamily="18" charset="0"/>
                <a:cs typeface="Times New Roman" panose="02020603050405020304" pitchFamily="18" charset="0"/>
              </a:rPr>
              <a:t>Incarichi conferiti dalla OOSS a dipendenti in aspettativa sindacale o distaccati o conferiti a dipendenti in comando aspettativa.</a:t>
            </a:r>
          </a:p>
          <a:p>
            <a:pPr algn="just"/>
            <a:r>
              <a:rPr lang="it-IT" dirty="0">
                <a:latin typeface="Times New Roman" panose="02020603050405020304" pitchFamily="18" charset="0"/>
                <a:cs typeface="Times New Roman" panose="02020603050405020304" pitchFamily="18" charset="0"/>
              </a:rPr>
              <a:t>Attività in qualità di formatore diretta ai dipendenti della Pubblica Amministrazione.</a:t>
            </a:r>
          </a:p>
          <a:p>
            <a:pPr algn="just"/>
            <a:r>
              <a:rPr lang="it-IT" dirty="0">
                <a:latin typeface="Times New Roman" panose="02020603050405020304" pitchFamily="18" charset="0"/>
                <a:cs typeface="Times New Roman" panose="02020603050405020304" pitchFamily="18" charset="0"/>
              </a:rPr>
              <a:t>Partecipazione a società in qualità di semplice socio.</a:t>
            </a:r>
          </a:p>
          <a:p>
            <a:pPr algn="ctr"/>
            <a:endParaRPr lang="it-IT" dirty="0">
              <a:latin typeface="Times New Roman" panose="02020603050405020304" pitchFamily="18" charset="0"/>
              <a:cs typeface="Times New Roman" panose="02020603050405020304" pitchFamily="18" charset="0"/>
            </a:endParaRPr>
          </a:p>
          <a:p>
            <a:pPr algn="ctr"/>
            <a:r>
              <a:rPr lang="it-IT" b="1" dirty="0">
                <a:latin typeface="Times New Roman" panose="02020603050405020304" pitchFamily="18" charset="0"/>
                <a:cs typeface="Times New Roman" panose="02020603050405020304" pitchFamily="18" charset="0"/>
              </a:rPr>
              <a:t>Quali sono le attività incompatibili?</a:t>
            </a:r>
          </a:p>
          <a:p>
            <a:r>
              <a:rPr lang="it-IT" dirty="0">
                <a:latin typeface="Times New Roman" panose="02020603050405020304" pitchFamily="18" charset="0"/>
                <a:cs typeface="Times New Roman" panose="02020603050405020304" pitchFamily="18" charset="0"/>
              </a:rPr>
              <a:t>Lezioni private a studenti frequentanti il proprio istituto, per quelli in altre scuole c’è l’obbligo di comunicazione al Dirigente.</a:t>
            </a:r>
          </a:p>
          <a:p>
            <a:r>
              <a:rPr lang="it-IT" dirty="0">
                <a:latin typeface="Times New Roman" panose="02020603050405020304" pitchFamily="18" charset="0"/>
                <a:cs typeface="Times New Roman" panose="02020603050405020304" pitchFamily="18" charset="0"/>
              </a:rPr>
              <a:t>Cariche in società costituite a fini di lucro.</a:t>
            </a:r>
          </a:p>
          <a:p>
            <a:r>
              <a:rPr lang="it-IT" dirty="0">
                <a:latin typeface="Times New Roman" panose="02020603050405020304" pitchFamily="18" charset="0"/>
                <a:cs typeface="Times New Roman" panose="02020603050405020304" pitchFamily="18" charset="0"/>
              </a:rPr>
              <a:t>Cariche presso banche, insegnante o istruttore di scuola guida, titolari di agenzie di viaggi, titolari o gestori di laboratori di analisi cliniche, odontotecnico e comunque tutte le attività che oltrepassino il limite dell’occasionalità e che si configurino come prevalenti.</a:t>
            </a:r>
          </a:p>
          <a:p>
            <a:r>
              <a:rPr lang="it-IT" dirty="0">
                <a:latin typeface="Times New Roman" panose="02020603050405020304" pitchFamily="18" charset="0"/>
                <a:cs typeface="Times New Roman" panose="02020603050405020304" pitchFamily="18" charset="0"/>
              </a:rPr>
              <a:t>Altri rapporti di lavoro in qualità di dipendente pubblico.</a:t>
            </a:r>
          </a:p>
        </p:txBody>
      </p:sp>
    </p:spTree>
    <p:extLst>
      <p:ext uri="{BB962C8B-B14F-4D97-AF65-F5344CB8AC3E}">
        <p14:creationId xmlns:p14="http://schemas.microsoft.com/office/powerpoint/2010/main" val="30236114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22</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35709" y="726819"/>
            <a:ext cx="11120581" cy="4247317"/>
          </a:xfrm>
          <a:prstGeom prst="rect">
            <a:avLst/>
          </a:prstGeom>
          <a:noFill/>
        </p:spPr>
        <p:txBody>
          <a:bodyPr wrap="square" rtlCol="0">
            <a:spAutoFit/>
          </a:bodyPr>
          <a:lstStyle/>
          <a:p>
            <a:pPr algn="just"/>
            <a:endParaRPr lang="it-IT" b="1" dirty="0">
              <a:latin typeface="Times New Roman" panose="02020603050405020304" pitchFamily="18" charset="0"/>
              <a:cs typeface="Times New Roman" panose="02020603050405020304" pitchFamily="18" charset="0"/>
            </a:endParaRPr>
          </a:p>
          <a:p>
            <a:r>
              <a:rPr lang="it-IT" b="1" dirty="0">
                <a:latin typeface="Times New Roman" panose="02020603050405020304" pitchFamily="18" charset="0"/>
                <a:cs typeface="Times New Roman" panose="02020603050405020304" pitchFamily="18" charset="0"/>
              </a:rPr>
              <a:t>Attività compatibili, ma con autorizzazione preventiva:</a:t>
            </a:r>
          </a:p>
          <a:p>
            <a:pPr algn="just"/>
            <a:r>
              <a:rPr lang="it-IT" dirty="0">
                <a:latin typeface="Times New Roman" panose="02020603050405020304" pitchFamily="18" charset="0"/>
                <a:cs typeface="Times New Roman" panose="02020603050405020304" pitchFamily="18" charset="0"/>
              </a:rPr>
              <a:t>L’autorizzazione viene concessa a condizione che l’attività non sia di pregiudizio all’assolvimento di tutte le attività inerenti la funzione docente e sia compatibile con l’orario di insegnamento.</a:t>
            </a:r>
          </a:p>
          <a:p>
            <a:pPr algn="just"/>
            <a:r>
              <a:rPr lang="it-IT" dirty="0">
                <a:latin typeface="Times New Roman" panose="02020603050405020304" pitchFamily="18" charset="0"/>
                <a:cs typeface="Times New Roman" panose="02020603050405020304" pitchFamily="18" charset="0"/>
              </a:rPr>
              <a:t>Incarichi anche occasionali per i quali sia previsto un compenso (per attività che non rientrano negli obblighi d’ufficio).</a:t>
            </a:r>
          </a:p>
          <a:p>
            <a:pPr algn="just"/>
            <a:r>
              <a:rPr lang="it-IT" dirty="0">
                <a:latin typeface="Times New Roman" panose="02020603050405020304" pitchFamily="18" charset="0"/>
                <a:cs typeface="Times New Roman" panose="02020603050405020304" pitchFamily="18" charset="0"/>
              </a:rPr>
              <a:t>Incarichi conferiti da altre Pubbliche Amministrazioni e/o collaborazioni plurime con altre scuole.</a:t>
            </a:r>
          </a:p>
          <a:p>
            <a:pPr algn="just"/>
            <a:r>
              <a:rPr lang="it-IT" dirty="0">
                <a:latin typeface="Times New Roman" panose="02020603050405020304" pitchFamily="18" charset="0"/>
                <a:cs typeface="Times New Roman" panose="02020603050405020304" pitchFamily="18" charset="0"/>
              </a:rPr>
              <a:t>Partecipazioni attive a società agricole a conduzione familiare e/o a società per azioni in accomandita con responsabilità limitata al capitale versato.</a:t>
            </a:r>
          </a:p>
          <a:p>
            <a:pPr algn="just"/>
            <a:r>
              <a:rPr lang="it-IT" dirty="0">
                <a:latin typeface="Times New Roman" panose="02020603050405020304" pitchFamily="18" charset="0"/>
                <a:cs typeface="Times New Roman" panose="02020603050405020304" pitchFamily="18" charset="0"/>
              </a:rPr>
              <a:t>Cariche in società cooperative o in enti per i quali sia prevista una nomina riservata a ente pubblico anche con compenso.</a:t>
            </a:r>
          </a:p>
          <a:p>
            <a:pPr algn="just"/>
            <a:r>
              <a:rPr lang="it-IT" dirty="0">
                <a:latin typeface="Times New Roman" panose="02020603050405020304" pitchFamily="18" charset="0"/>
                <a:cs typeface="Times New Roman" panose="02020603050405020304" pitchFamily="18" charset="0"/>
              </a:rPr>
              <a:t>Attività di amministratore di condominio limitata alla cura dei propri interessi.</a:t>
            </a:r>
          </a:p>
          <a:p>
            <a:pPr algn="just"/>
            <a:r>
              <a:rPr lang="it-IT" dirty="0">
                <a:latin typeface="Times New Roman" panose="02020603050405020304" pitchFamily="18" charset="0"/>
                <a:cs typeface="Times New Roman" panose="02020603050405020304" pitchFamily="18" charset="0"/>
              </a:rPr>
              <a:t>Esercizio delle libere professioni per cui sia prevista l’iscrizione ad uno specifico albo professionale (per esempio Psicologi).</a:t>
            </a:r>
          </a:p>
          <a:p>
            <a:pPr algn="just"/>
            <a:r>
              <a:rPr lang="it-IT" dirty="0">
                <a:latin typeface="Times New Roman" panose="02020603050405020304" pitchFamily="18" charset="0"/>
                <a:cs typeface="Times New Roman" panose="02020603050405020304" pitchFamily="18" charset="0"/>
              </a:rPr>
              <a:t>Incarichi come revisore contabile.</a:t>
            </a:r>
          </a:p>
        </p:txBody>
      </p:sp>
    </p:spTree>
    <p:extLst>
      <p:ext uri="{BB962C8B-B14F-4D97-AF65-F5344CB8AC3E}">
        <p14:creationId xmlns:p14="http://schemas.microsoft.com/office/powerpoint/2010/main" val="760666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23</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701964" y="303968"/>
            <a:ext cx="11018982" cy="5324535"/>
          </a:xfrm>
          <a:prstGeom prst="rect">
            <a:avLst/>
          </a:prstGeom>
          <a:noFill/>
        </p:spPr>
        <p:txBody>
          <a:bodyPr wrap="square" rtlCol="0">
            <a:spAutoFit/>
          </a:bodyPr>
          <a:lstStyle/>
          <a:p>
            <a:endParaRPr lang="it-IT" sz="1600" b="1" dirty="0"/>
          </a:p>
          <a:p>
            <a:pPr algn="just"/>
            <a:r>
              <a:rPr lang="it-IT" dirty="0">
                <a:latin typeface="Times New Roman" panose="02020603050405020304" pitchFamily="18" charset="0"/>
                <a:cs typeface="Times New Roman" panose="02020603050405020304" pitchFamily="18" charset="0"/>
              </a:rPr>
              <a:t/>
            </a:r>
            <a:br>
              <a:rPr lang="it-IT" dirty="0">
                <a:latin typeface="Times New Roman" panose="02020603050405020304" pitchFamily="18" charset="0"/>
                <a:cs typeface="Times New Roman" panose="02020603050405020304" pitchFamily="18" charset="0"/>
              </a:rPr>
            </a:br>
            <a:r>
              <a:rPr lang="it-IT" b="1" dirty="0">
                <a:latin typeface="Times New Roman" panose="02020603050405020304" pitchFamily="18" charset="0"/>
                <a:cs typeface="Times New Roman" panose="02020603050405020304" pitchFamily="18" charset="0"/>
              </a:rPr>
              <a:t>Compatibili con condizionalità:</a:t>
            </a:r>
          </a:p>
          <a:p>
            <a:pPr algn="just"/>
            <a:r>
              <a:rPr lang="it-IT" dirty="0">
                <a:latin typeface="Times New Roman" panose="02020603050405020304" pitchFamily="18" charset="0"/>
                <a:cs typeface="Times New Roman" panose="02020603050405020304" pitchFamily="18" charset="0"/>
              </a:rPr>
              <a:t>Si tratta di attività compatibili con un rapporto pubblico che non superi il 50% dell’orario ordinario, previa autorizzazione del Dirigente Scolastico, e sempre a condizione che non siano di ostacolo alla normale attività di docente. </a:t>
            </a:r>
          </a:p>
          <a:p>
            <a:pPr algn="just"/>
            <a:r>
              <a:rPr lang="it-IT" dirty="0">
                <a:latin typeface="Times New Roman" panose="02020603050405020304" pitchFamily="18" charset="0"/>
                <a:cs typeface="Times New Roman" panose="02020603050405020304" pitchFamily="18" charset="0"/>
              </a:rPr>
              <a:t>Per esempio:</a:t>
            </a:r>
          </a:p>
          <a:p>
            <a:pPr algn="just"/>
            <a:r>
              <a:rPr lang="it-IT" dirty="0">
                <a:latin typeface="Times New Roman" panose="02020603050405020304" pitchFamily="18" charset="0"/>
                <a:cs typeface="Times New Roman" panose="02020603050405020304" pitchFamily="18" charset="0"/>
              </a:rPr>
              <a:t>Esercizio delle attività commerciali, industriali, e professionali (ingegnere, architetto, notaio ecc.) non ammesse in caso di regime a tempo pieno.</a:t>
            </a:r>
          </a:p>
          <a:p>
            <a:pPr algn="just"/>
            <a:r>
              <a:rPr lang="it-IT" dirty="0">
                <a:latin typeface="Times New Roman" panose="02020603050405020304" pitchFamily="18" charset="0"/>
                <a:cs typeface="Times New Roman" panose="02020603050405020304" pitchFamily="18" charset="0"/>
              </a:rPr>
              <a:t>Impiego alle dipendenze di privati.</a:t>
            </a:r>
          </a:p>
          <a:p>
            <a:pPr algn="just"/>
            <a:r>
              <a:rPr lang="it-IT" dirty="0">
                <a:latin typeface="Times New Roman" panose="02020603050405020304" pitchFamily="18" charset="0"/>
                <a:cs typeface="Times New Roman" panose="02020603050405020304" pitchFamily="18" charset="0"/>
              </a:rPr>
              <a:t>Tutte le attività compatibili previste per il lavoratori a tempo pieno.</a:t>
            </a:r>
          </a:p>
          <a:p>
            <a:pPr algn="just"/>
            <a:endParaRPr lang="it-IT" dirty="0">
              <a:latin typeface="Times New Roman" panose="02020603050405020304" pitchFamily="18" charset="0"/>
              <a:cs typeface="Times New Roman" panose="02020603050405020304" pitchFamily="18" charset="0"/>
            </a:endParaRPr>
          </a:p>
          <a:p>
            <a:pPr algn="just"/>
            <a:r>
              <a:rPr lang="it-IT" b="1" dirty="0">
                <a:latin typeface="Times New Roman" panose="02020603050405020304" pitchFamily="18" charset="0"/>
                <a:cs typeface="Times New Roman" panose="02020603050405020304" pitchFamily="18" charset="0"/>
              </a:rPr>
              <a:t>La mancata comunicazione dell’attività può comportare decadenza dall’impiego.</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Evidenziamo che il </a:t>
            </a:r>
            <a:r>
              <a:rPr lang="it-IT" b="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licenziamento</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oltre che per incompatibilità, può essere un</a:t>
            </a:r>
            <a:r>
              <a:rPr lang="it-IT" i="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licenziamento </a:t>
            </a:r>
            <a:r>
              <a:rPr lang="it-IT" b="1" i="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disciplinare per falsità dichiarative commesse ai fini o in occasione dell’instaurazione del rapporto di lavoro. </a:t>
            </a:r>
            <a:r>
              <a:rPr lang="it-IT"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Ciò si verifica nel caso in cui il docente svolga l’ulteriore attività già prima dell’instaurazione del rapporto di lavoro pubblico e, in fase di sottoscrizione del contratto con la scuola, dichiari </a:t>
            </a:r>
            <a:r>
              <a:rPr lang="it-IT" i="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di non avere altri rapporti di impiego pubblico o privato e di non trovarsi in nessuna delle situazioni di incompatibilità previste dalla legge. </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25020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24</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277091" y="262248"/>
            <a:ext cx="11434618" cy="5991768"/>
          </a:xfrm>
          <a:prstGeom prst="rect">
            <a:avLst/>
          </a:prstGeom>
          <a:noFill/>
        </p:spPr>
        <p:txBody>
          <a:bodyPr wrap="square" rtlCol="0">
            <a:spAutoFit/>
          </a:bodyPr>
          <a:lstStyle/>
          <a:p>
            <a:pPr algn="ctr">
              <a:lnSpc>
                <a:spcPct val="107000"/>
              </a:lnSpc>
              <a:spcAft>
                <a:spcPts val="800"/>
              </a:spcAft>
            </a:pPr>
            <a:r>
              <a:rPr lang="it-IT" b="1" dirty="0">
                <a:latin typeface="Times New Roman" panose="02020603050405020304" pitchFamily="18" charset="0"/>
                <a:ea typeface="Calibri" panose="020F0502020204030204" pitchFamily="34" charset="0"/>
                <a:cs typeface="Times New Roman" panose="02020603050405020304" pitchFamily="18" charset="0"/>
              </a:rPr>
              <a:t>IL PROCEDIMENTO DISCIPLINARE</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La norma di riferimento è l’art. 55 e ss. del </a:t>
            </a:r>
            <a:r>
              <a:rPr lang="it-IT" dirty="0" err="1">
                <a:latin typeface="Times New Roman" panose="02020603050405020304" pitchFamily="18" charset="0"/>
                <a:ea typeface="Calibri" panose="020F0502020204030204" pitchFamily="34" charset="0"/>
                <a:cs typeface="Times New Roman" panose="02020603050405020304" pitchFamily="18" charset="0"/>
              </a:rPr>
              <a:t>D.Lgs.</a:t>
            </a:r>
            <a:r>
              <a:rPr lang="it-IT" dirty="0">
                <a:latin typeface="Times New Roman" panose="02020603050405020304" pitchFamily="18" charset="0"/>
                <a:ea typeface="Calibri" panose="020F0502020204030204" pitchFamily="34" charset="0"/>
                <a:cs typeface="Times New Roman" panose="02020603050405020304" pitchFamily="18" charset="0"/>
              </a:rPr>
              <a:t> 165/2001.</a:t>
            </a:r>
          </a:p>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Atto di impulso (ex art. 55</a:t>
            </a:r>
            <a:r>
              <a:rPr lang="it-IT" i="1" dirty="0">
                <a:latin typeface="Times New Roman" panose="02020603050405020304" pitchFamily="18" charset="0"/>
                <a:ea typeface="Calibri" panose="020F0502020204030204" pitchFamily="34" charset="0"/>
                <a:cs typeface="Times New Roman" panose="02020603050405020304" pitchFamily="18" charset="0"/>
              </a:rPr>
              <a:t>bis </a:t>
            </a:r>
            <a:r>
              <a:rPr lang="it-IT" dirty="0">
                <a:latin typeface="Times New Roman" panose="02020603050405020304" pitchFamily="18" charset="0"/>
                <a:ea typeface="Calibri" panose="020F0502020204030204" pitchFamily="34" charset="0"/>
                <a:cs typeface="Times New Roman" panose="02020603050405020304" pitchFamily="18" charset="0"/>
              </a:rPr>
              <a:t>“forme e termini del procedimento disciplinare):</a:t>
            </a:r>
          </a:p>
          <a:p>
            <a:pPr marL="342900" lvl="0" indent="-342900" algn="just">
              <a:lnSpc>
                <a:spcPct val="107000"/>
              </a:lnSpc>
              <a:buFont typeface="Symbol" panose="05050102010706020507" pitchFamily="18" charset="2"/>
              <a:buChar char=""/>
            </a:pPr>
            <a:r>
              <a:rPr lang="it-IT" dirty="0">
                <a:latin typeface="Times New Roman" panose="02020603050405020304" pitchFamily="18" charset="0"/>
                <a:ea typeface="Calibri" panose="020F0502020204030204" pitchFamily="34" charset="0"/>
                <a:cs typeface="Times New Roman" panose="02020603050405020304" pitchFamily="18" charset="0"/>
              </a:rPr>
              <a:t>Se la competenza è dell’</a:t>
            </a:r>
            <a:r>
              <a:rPr lang="it-IT" b="1" dirty="0">
                <a:latin typeface="Times New Roman" panose="02020603050405020304" pitchFamily="18" charset="0"/>
                <a:ea typeface="Calibri" panose="020F0502020204030204" pitchFamily="34" charset="0"/>
                <a:cs typeface="Times New Roman" panose="02020603050405020304" pitchFamily="18" charset="0"/>
              </a:rPr>
              <a:t>Ufficio Procedimento Disciplinare</a:t>
            </a:r>
            <a:r>
              <a:rPr lang="it-IT" dirty="0">
                <a:latin typeface="Times New Roman" panose="02020603050405020304" pitchFamily="18" charset="0"/>
                <a:ea typeface="Calibri" panose="020F0502020204030204" pitchFamily="34" charset="0"/>
                <a:cs typeface="Times New Roman" panose="02020603050405020304" pitchFamily="18" charset="0"/>
              </a:rPr>
              <a:t>: il Dirigente scolastico che conosce del fatto ha </a:t>
            </a:r>
            <a:r>
              <a:rPr lang="it-IT" b="1" dirty="0">
                <a:latin typeface="Times New Roman" panose="02020603050405020304" pitchFamily="18" charset="0"/>
                <a:ea typeface="Calibri" panose="020F0502020204030204" pitchFamily="34" charset="0"/>
                <a:cs typeface="Times New Roman" panose="02020603050405020304" pitchFamily="18" charset="0"/>
              </a:rPr>
              <a:t>10 giorni di tempo </a:t>
            </a:r>
            <a:r>
              <a:rPr lang="it-IT" dirty="0">
                <a:latin typeface="Times New Roman" panose="02020603050405020304" pitchFamily="18" charset="0"/>
                <a:ea typeface="Calibri" panose="020F0502020204030204" pitchFamily="34" charset="0"/>
                <a:cs typeface="Times New Roman" panose="02020603050405020304" pitchFamily="18" charset="0"/>
              </a:rPr>
              <a:t>per comunicare l’accaduto al Direttore regionale affinché questo possa avviare il procedimento disciplinare. </a:t>
            </a:r>
          </a:p>
          <a:p>
            <a:pPr marL="268288" lvl="0" algn="just">
              <a:lnSpc>
                <a:spcPct val="107000"/>
              </a:lnSpc>
            </a:pPr>
            <a:r>
              <a:rPr lang="it-IT" dirty="0">
                <a:latin typeface="Times New Roman" panose="02020603050405020304" pitchFamily="18" charset="0"/>
                <a:ea typeface="Calibri" panose="020F0502020204030204" pitchFamily="34" charset="0"/>
                <a:cs typeface="Times New Roman" panose="02020603050405020304" pitchFamily="18" charset="0"/>
              </a:rPr>
              <a:t>L’Ufficio competente a sua volta “</a:t>
            </a:r>
            <a:r>
              <a:rPr lang="it-IT" i="1" dirty="0">
                <a:latin typeface="Times New Roman" panose="02020603050405020304" pitchFamily="18" charset="0"/>
                <a:ea typeface="Calibri" panose="020F0502020204030204" pitchFamily="34" charset="0"/>
                <a:cs typeface="Times New Roman" panose="02020603050405020304" pitchFamily="18" charset="0"/>
              </a:rPr>
              <a:t>con immediatezza e comunque non oltre trenta giorni decorrenti dal ricevimento della predetta segnalazione, ovvero dal momento in cui abbia altrimenti avuto piena conoscenza dei fatti ritenuti di rilevanza disciplinare</a:t>
            </a:r>
            <a:r>
              <a:rPr lang="it-IT" dirty="0">
                <a:latin typeface="Times New Roman" panose="02020603050405020304" pitchFamily="18" charset="0"/>
                <a:ea typeface="Calibri" panose="020F0502020204030204" pitchFamily="34" charset="0"/>
                <a:cs typeface="Times New Roman" panose="02020603050405020304" pitchFamily="18" charset="0"/>
              </a:rPr>
              <a:t>” provvede alla contestazione per iscritto e alla convocazione del dipendente per l’audizione (con preavviso di 20 giorni). Tale invio può avvenire tramite </a:t>
            </a:r>
            <a:r>
              <a:rPr lang="it-IT" dirty="0" err="1">
                <a:latin typeface="Times New Roman" panose="02020603050405020304" pitchFamily="18" charset="0"/>
                <a:ea typeface="Calibri" panose="020F0502020204030204" pitchFamily="34" charset="0"/>
                <a:cs typeface="Times New Roman" panose="02020603050405020304" pitchFamily="18" charset="0"/>
              </a:rPr>
              <a:t>pec</a:t>
            </a:r>
            <a:r>
              <a:rPr lang="it-IT" dirty="0">
                <a:latin typeface="Times New Roman" panose="02020603050405020304" pitchFamily="18" charset="0"/>
                <a:ea typeface="Calibri" panose="020F0502020204030204" pitchFamily="34" charset="0"/>
                <a:cs typeface="Times New Roman" panose="02020603050405020304" pitchFamily="18" charset="0"/>
              </a:rPr>
              <a:t>, o con consegna a mano ovvero tramite invio di una raccomandata A/R.</a:t>
            </a:r>
          </a:p>
          <a:p>
            <a:pPr marL="268288" lvl="0" indent="-268288" algn="just">
              <a:lnSpc>
                <a:spcPct val="107000"/>
              </a:lnSpc>
              <a:buFont typeface="Arial" panose="020B0604020202020204" pitchFamily="34" charset="0"/>
              <a:buChar char="•"/>
            </a:pPr>
            <a:r>
              <a:rPr lang="it-IT" dirty="0">
                <a:latin typeface="Times New Roman" panose="02020603050405020304" pitchFamily="18" charset="0"/>
                <a:ea typeface="Calibri" panose="020F0502020204030204" pitchFamily="34" charset="0"/>
                <a:cs typeface="Times New Roman" panose="02020603050405020304" pitchFamily="18" charset="0"/>
              </a:rPr>
              <a:t>Se la competenza è del </a:t>
            </a:r>
            <a:r>
              <a:rPr lang="it-IT" b="1" dirty="0">
                <a:latin typeface="Times New Roman" panose="02020603050405020304" pitchFamily="18" charset="0"/>
                <a:ea typeface="Calibri" panose="020F0502020204030204" pitchFamily="34" charset="0"/>
                <a:cs typeface="Times New Roman" panose="02020603050405020304" pitchFamily="18" charset="0"/>
              </a:rPr>
              <a:t>Dirigente</a:t>
            </a:r>
            <a:r>
              <a:rPr lang="it-IT" dirty="0">
                <a:latin typeface="Times New Roman" panose="02020603050405020304" pitchFamily="18" charset="0"/>
                <a:ea typeface="Calibri" panose="020F0502020204030204" pitchFamily="34" charset="0"/>
                <a:cs typeface="Times New Roman" panose="02020603050405020304" pitchFamily="18" charset="0"/>
              </a:rPr>
              <a:t> </a:t>
            </a:r>
            <a:r>
              <a:rPr lang="it-IT" b="1" dirty="0">
                <a:latin typeface="Times New Roman" panose="02020603050405020304" pitchFamily="18" charset="0"/>
                <a:ea typeface="Calibri" panose="020F0502020204030204" pitchFamily="34" charset="0"/>
                <a:cs typeface="Times New Roman" panose="02020603050405020304" pitchFamily="18" charset="0"/>
              </a:rPr>
              <a:t>scolastico</a:t>
            </a:r>
            <a:r>
              <a:rPr lang="it-IT" dirty="0">
                <a:latin typeface="Times New Roman" panose="02020603050405020304" pitchFamily="18" charset="0"/>
                <a:ea typeface="Calibri" panose="020F0502020204030204" pitchFamily="34" charset="0"/>
                <a:cs typeface="Times New Roman" panose="02020603050405020304" pitchFamily="18" charset="0"/>
              </a:rPr>
              <a:t> questo ha 30 giorni per contestare il fatto.</a:t>
            </a:r>
            <a:endParaRPr lang="it-IT" u="sng" dirty="0">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07000"/>
              </a:lnSpc>
              <a:spcAft>
                <a:spcPts val="800"/>
              </a:spcAft>
            </a:pPr>
            <a:endParaRPr lang="it-IT" u="sng" dirty="0">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07000"/>
              </a:lnSpc>
              <a:spcAft>
                <a:spcPts val="800"/>
              </a:spcAft>
            </a:pPr>
            <a:r>
              <a:rPr lang="it-IT" u="sng" dirty="0">
                <a:latin typeface="Times New Roman" panose="02020603050405020304" pitchFamily="18" charset="0"/>
                <a:ea typeface="Calibri" panose="020F0502020204030204" pitchFamily="34" charset="0"/>
                <a:cs typeface="Times New Roman" panose="02020603050405020304" pitchFamily="18" charset="0"/>
              </a:rPr>
              <a:t>Il procedimento </a:t>
            </a:r>
            <a:r>
              <a:rPr lang="it-IT" b="1" u="sng" dirty="0">
                <a:latin typeface="Times New Roman" panose="02020603050405020304" pitchFamily="18" charset="0"/>
                <a:ea typeface="Calibri" panose="020F0502020204030204" pitchFamily="34" charset="0"/>
                <a:cs typeface="Times New Roman" panose="02020603050405020304" pitchFamily="18" charset="0"/>
              </a:rPr>
              <a:t>deve concludersi entro 120 giorni dalla contestazione</a:t>
            </a:r>
            <a:r>
              <a:rPr lang="it-IT" u="sng" dirty="0">
                <a:latin typeface="Times New Roman" panose="02020603050405020304" pitchFamily="18" charset="0"/>
                <a:ea typeface="Calibri" panose="020F0502020204030204" pitchFamily="34" charset="0"/>
                <a:cs typeface="Times New Roman" panose="02020603050405020304" pitchFamily="18" charset="0"/>
              </a:rPr>
              <a:t>, con la comminazione della sanzione oppure con l’archiviazione.</a:t>
            </a:r>
          </a:p>
          <a:p>
            <a:pPr lvl="0"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Entro 20 giorni dall’adozione della sanzione o del provvedimento di archiviazione, gli atti di avvio e di conclusione del procedimento disciplinare, nonché l’eventuale provvedimento di sospensione devono essere comunicati dagli UPD all’Ispettorato della Funzione Pubblica.</a:t>
            </a:r>
          </a:p>
          <a:p>
            <a:pPr lvl="0">
              <a:lnSpc>
                <a:spcPct val="107000"/>
              </a:lnSpc>
              <a:spcAft>
                <a:spcPts val="800"/>
              </a:spcAft>
            </a:pPr>
            <a:endParaRPr lang="it-IT"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448687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25</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80291" y="338212"/>
            <a:ext cx="11416145" cy="6019597"/>
          </a:xfrm>
          <a:prstGeom prst="rect">
            <a:avLst/>
          </a:prstGeom>
          <a:noFill/>
        </p:spPr>
        <p:txBody>
          <a:bodyPr wrap="square" rtlCol="0">
            <a:spAutoFit/>
          </a:bodyPr>
          <a:lstStyle/>
          <a:p>
            <a:pPr>
              <a:lnSpc>
                <a:spcPct val="107000"/>
              </a:lnSpc>
            </a:pPr>
            <a:r>
              <a:rPr lang="it-IT" b="1" dirty="0">
                <a:latin typeface="Times New Roman" panose="02020603050405020304" pitchFamily="18" charset="0"/>
                <a:ea typeface="Calibri" panose="020F0502020204030204" pitchFamily="34" charset="0"/>
                <a:cs typeface="Times New Roman" panose="02020603050405020304" pitchFamily="18" charset="0"/>
              </a:rPr>
              <a:t>Contestazione disciplinare:</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buFont typeface="Times New Roman" panose="02020603050405020304" pitchFamily="18" charset="0"/>
              <a:buChar char="-"/>
            </a:pPr>
            <a:r>
              <a:rPr lang="it-IT" b="1" dirty="0">
                <a:latin typeface="Times New Roman" panose="02020603050405020304" pitchFamily="18" charset="0"/>
                <a:ea typeface="Calibri" panose="020F0502020204030204" pitchFamily="34" charset="0"/>
                <a:cs typeface="Times New Roman" panose="02020603050405020304" pitchFamily="18" charset="0"/>
              </a:rPr>
              <a:t>Forma scritta</a:t>
            </a:r>
            <a:r>
              <a:rPr lang="it-IT" dirty="0">
                <a:latin typeface="Times New Roman" panose="02020603050405020304" pitchFamily="18" charset="0"/>
                <a:ea typeface="Calibri" panose="020F0502020204030204" pitchFamily="34" charset="0"/>
                <a:cs typeface="Times New Roman" panose="02020603050405020304" pitchFamily="18" charset="0"/>
              </a:rPr>
              <a:t> (unica eccezione è costituita dalla sanzione del richiamo verbale la cui contestazione non richiede la forma scritta - avviene oralmente dandone contezza tramite una verbalizzazione ad </a:t>
            </a:r>
            <a:r>
              <a:rPr lang="it-IT" dirty="0" err="1">
                <a:latin typeface="Times New Roman" panose="02020603050405020304" pitchFamily="18" charset="0"/>
                <a:ea typeface="Calibri" panose="020F0502020204030204" pitchFamily="34" charset="0"/>
                <a:cs typeface="Times New Roman" panose="02020603050405020304" pitchFamily="18" charset="0"/>
              </a:rPr>
              <a:t>probationem</a:t>
            </a:r>
            <a:r>
              <a:rPr lang="it-IT" dirty="0">
                <a:latin typeface="Times New Roman" panose="02020603050405020304" pitchFamily="18" charset="0"/>
                <a:ea typeface="Calibri" panose="020F0502020204030204" pitchFamily="34" charset="0"/>
                <a:cs typeface="Times New Roman" panose="02020603050405020304" pitchFamily="18" charset="0"/>
              </a:rPr>
              <a:t> - e la cui irrogazione deve in ogni caso risultare nel fascicolo personale del docente).</a:t>
            </a:r>
          </a:p>
          <a:p>
            <a:pPr marL="342900" lvl="0" indent="-342900">
              <a:lnSpc>
                <a:spcPct val="107000"/>
              </a:lnSpc>
              <a:buFont typeface="Times New Roman" panose="02020603050405020304" pitchFamily="18" charset="0"/>
              <a:buChar char="-"/>
            </a:pPr>
            <a:r>
              <a:rPr lang="it-IT" b="1" dirty="0">
                <a:latin typeface="Times New Roman" panose="02020603050405020304" pitchFamily="18" charset="0"/>
                <a:ea typeface="Calibri" panose="020F0502020204030204" pitchFamily="34" charset="0"/>
                <a:cs typeface="Times New Roman" panose="02020603050405020304" pitchFamily="18" charset="0"/>
              </a:rPr>
              <a:t>Immediatezza </a:t>
            </a:r>
            <a:r>
              <a:rPr lang="it-IT" dirty="0">
                <a:latin typeface="Times New Roman" panose="02020603050405020304" pitchFamily="18" charset="0"/>
                <a:ea typeface="Calibri" panose="020F0502020204030204" pitchFamily="34" charset="0"/>
                <a:cs typeface="Times New Roman" panose="02020603050405020304" pitchFamily="18" charset="0"/>
              </a:rPr>
              <a:t>(la contestazione deve essere effettuata nell’immediatezza della conoscenza dei fatti altrimenti si decade dal potere). In caso di mancata attivazione del procedimento disciplinare nei termini il Dirigente stesso può essere sanzionato.    </a:t>
            </a:r>
          </a:p>
          <a:p>
            <a:pPr marL="342900" lvl="0" indent="-342900">
              <a:lnSpc>
                <a:spcPct val="107000"/>
              </a:lnSpc>
              <a:buFont typeface="Times New Roman" panose="02020603050405020304" pitchFamily="18" charset="0"/>
              <a:buChar char="-"/>
            </a:pPr>
            <a:r>
              <a:rPr lang="it-IT" b="1" dirty="0">
                <a:latin typeface="Times New Roman" panose="02020603050405020304" pitchFamily="18" charset="0"/>
                <a:ea typeface="Calibri" panose="020F0502020204030204" pitchFamily="34" charset="0"/>
                <a:cs typeface="Times New Roman" panose="02020603050405020304" pitchFamily="18" charset="0"/>
              </a:rPr>
              <a:t>Immodificabilità</a:t>
            </a:r>
            <a:r>
              <a:rPr lang="it-IT" dirty="0">
                <a:latin typeface="Times New Roman" panose="02020603050405020304" pitchFamily="18" charset="0"/>
                <a:ea typeface="Calibri" panose="020F0502020204030204" pitchFamily="34" charset="0"/>
                <a:cs typeface="Times New Roman" panose="02020603050405020304" pitchFamily="18" charset="0"/>
              </a:rPr>
              <a:t> (la contestazione deve essere specifica e non mutabile. I fatti contestati al dipendente non possono essere generici e non possono essere cambiati successivamente. Tali principi sono a presidio del diritto di difesa del lavoratore che deve essere messo nelle condizioni di poter contraddire pienamente. Vi deve essere corrispondenza tra i fatti contestati e quelli posti alla base della successiva ed eventuale sanzione disciplinare). </a:t>
            </a:r>
          </a:p>
          <a:p>
            <a:pPr marL="342900" lvl="0" indent="-342900">
              <a:lnSpc>
                <a:spcPct val="107000"/>
              </a:lnSpc>
              <a:buFont typeface="Times New Roman" panose="02020603050405020304" pitchFamily="18" charset="0"/>
              <a:buChar char="-"/>
            </a:pPr>
            <a:r>
              <a:rPr lang="it-IT" b="1" dirty="0">
                <a:latin typeface="Times New Roman" panose="02020603050405020304" pitchFamily="18" charset="0"/>
                <a:ea typeface="Calibri" panose="020F0502020204030204" pitchFamily="34" charset="0"/>
                <a:cs typeface="Times New Roman" panose="02020603050405020304" pitchFamily="18" charset="0"/>
              </a:rPr>
              <a:t>Specificità </a:t>
            </a:r>
            <a:r>
              <a:rPr lang="it-IT" dirty="0">
                <a:latin typeface="Times New Roman" panose="02020603050405020304" pitchFamily="18" charset="0"/>
                <a:ea typeface="Calibri" panose="020F0502020204030204" pitchFamily="34" charset="0"/>
                <a:cs typeface="Times New Roman" panose="02020603050405020304" pitchFamily="18" charset="0"/>
              </a:rPr>
              <a:t>(al dipendente devono essere fornite tutte le informazioni necessarie per conoscere il fatto su cui si basa la contestazione).</a:t>
            </a:r>
            <a:endParaRPr lang="it-IT" b="1"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it-IT" b="1" dirty="0">
                <a:latin typeface="Times New Roman" panose="02020603050405020304" pitchFamily="18" charset="0"/>
                <a:ea typeface="Calibri" panose="020F0502020204030204" pitchFamily="34" charset="0"/>
                <a:cs typeface="Times New Roman" panose="02020603050405020304" pitchFamily="18" charset="0"/>
              </a:rPr>
              <a:t>Difesa del lavoratore:</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buFont typeface="Times New Roman" panose="02020603050405020304" pitchFamily="18" charset="0"/>
              <a:buChar char="-"/>
            </a:pPr>
            <a:r>
              <a:rPr lang="it-IT" b="1" dirty="0">
                <a:latin typeface="Times New Roman" panose="02020603050405020304" pitchFamily="18" charset="0"/>
                <a:ea typeface="Calibri" panose="020F0502020204030204" pitchFamily="34" charset="0"/>
                <a:cs typeface="Times New Roman" panose="02020603050405020304" pitchFamily="18" charset="0"/>
              </a:rPr>
              <a:t>Convocazione del lavoratore</a:t>
            </a:r>
            <a:r>
              <a:rPr lang="it-IT" dirty="0">
                <a:latin typeface="Times New Roman" panose="02020603050405020304" pitchFamily="18" charset="0"/>
                <a:ea typeface="Calibri" panose="020F0502020204030204" pitchFamily="34" charset="0"/>
                <a:cs typeface="Times New Roman" panose="02020603050405020304" pitchFamily="18" charset="0"/>
              </a:rPr>
              <a:t> (art. 55 bis; nella contestazione disciplinare vi deve essere la convocazione del dipendente per essere sentito a sua discolpa con un </a:t>
            </a:r>
            <a:r>
              <a:rPr lang="it-IT" b="1" dirty="0">
                <a:latin typeface="Times New Roman" panose="02020603050405020304" pitchFamily="18" charset="0"/>
                <a:ea typeface="Calibri" panose="020F0502020204030204" pitchFamily="34" charset="0"/>
                <a:cs typeface="Times New Roman" panose="02020603050405020304" pitchFamily="18" charset="0"/>
              </a:rPr>
              <a:t>preavviso di almeno 20 giorni</a:t>
            </a:r>
            <a:r>
              <a:rPr lang="it-IT" dirty="0">
                <a:latin typeface="Times New Roman" panose="02020603050405020304" pitchFamily="18" charset="0"/>
                <a:ea typeface="Calibri" panose="020F0502020204030204" pitchFamily="34" charset="0"/>
                <a:cs typeface="Times New Roman" panose="02020603050405020304" pitchFamily="18" charset="0"/>
              </a:rPr>
              <a:t>. Il dipendente può essere assistito da un rappresentante sindacale o da un difensore di fiducia. In caso di “</a:t>
            </a:r>
            <a:r>
              <a:rPr lang="it-IT" i="1" dirty="0">
                <a:latin typeface="Times New Roman" panose="02020603050405020304" pitchFamily="18" charset="0"/>
                <a:ea typeface="Calibri" panose="020F0502020204030204" pitchFamily="34" charset="0"/>
                <a:cs typeface="Times New Roman" panose="02020603050405020304" pitchFamily="18" charset="0"/>
              </a:rPr>
              <a:t>grave ed oggettivo impedimento</a:t>
            </a:r>
            <a:r>
              <a:rPr lang="it-IT" dirty="0">
                <a:latin typeface="Times New Roman" panose="02020603050405020304" pitchFamily="18" charset="0"/>
                <a:ea typeface="Calibri" panose="020F0502020204030204" pitchFamily="34" charset="0"/>
                <a:cs typeface="Times New Roman" panose="02020603050405020304" pitchFamily="18" charset="0"/>
              </a:rPr>
              <a:t>” il dipendente può chiedere che l’audizione sia differita “</a:t>
            </a:r>
            <a:r>
              <a:rPr lang="it-IT" i="1" dirty="0">
                <a:latin typeface="Times New Roman" panose="02020603050405020304" pitchFamily="18" charset="0"/>
                <a:ea typeface="Calibri" panose="020F0502020204030204" pitchFamily="34" charset="0"/>
                <a:cs typeface="Times New Roman" panose="02020603050405020304" pitchFamily="18" charset="0"/>
              </a:rPr>
              <a:t>per una sola volta</a:t>
            </a:r>
            <a:r>
              <a:rPr lang="it-IT" dirty="0">
                <a:latin typeface="Times New Roman" panose="02020603050405020304" pitchFamily="18" charset="0"/>
                <a:ea typeface="Calibri" panose="020F0502020204030204" pitchFamily="34" charset="0"/>
                <a:cs typeface="Times New Roman" panose="02020603050405020304" pitchFamily="18" charset="0"/>
              </a:rPr>
              <a:t>” ferma la possibilità di presentare note scritte.</a:t>
            </a:r>
          </a:p>
          <a:p>
            <a:pPr marL="342900" indent="-342900" algn="just">
              <a:lnSpc>
                <a:spcPct val="107000"/>
              </a:lnSpc>
              <a:buFont typeface="Times New Roman" panose="02020603050405020304" pitchFamily="18" charset="0"/>
              <a:buChar char="-"/>
            </a:pPr>
            <a:r>
              <a:rPr lang="it-IT" b="1" dirty="0">
                <a:latin typeface="Times New Roman" panose="02020603050405020304" pitchFamily="18" charset="0"/>
                <a:ea typeface="Calibri" panose="020F0502020204030204" pitchFamily="34" charset="0"/>
                <a:cs typeface="Times New Roman" panose="02020603050405020304" pitchFamily="18" charset="0"/>
              </a:rPr>
              <a:t>Diritto di accesso agli atti istruttori: </a:t>
            </a:r>
            <a:r>
              <a:rPr lang="it-IT" dirty="0">
                <a:latin typeface="Times New Roman" panose="02020603050405020304" pitchFamily="18" charset="0"/>
                <a:cs typeface="Times New Roman" panose="02020603050405020304" pitchFamily="18" charset="0"/>
              </a:rPr>
              <a:t>Il principio è che non deve mai risultare compromesso il diritto di difesa del ricorrente e prevale l’accesso difensivo sulla riservatezza di terzi (es. testi escussi, autori di esposti). </a:t>
            </a:r>
          </a:p>
        </p:txBody>
      </p:sp>
    </p:spTree>
    <p:extLst>
      <p:ext uri="{BB962C8B-B14F-4D97-AF65-F5344CB8AC3E}">
        <p14:creationId xmlns:p14="http://schemas.microsoft.com/office/powerpoint/2010/main" val="7761365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26</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80291" y="199667"/>
            <a:ext cx="11416145" cy="6224781"/>
          </a:xfrm>
          <a:prstGeom prst="rect">
            <a:avLst/>
          </a:prstGeom>
          <a:noFill/>
        </p:spPr>
        <p:txBody>
          <a:bodyPr wrap="square" rtlCol="0">
            <a:spAutoFit/>
          </a:bodyPr>
          <a:lstStyle/>
          <a:p>
            <a:pPr algn="just">
              <a:lnSpc>
                <a:spcPct val="107000"/>
              </a:lnSpc>
            </a:pPr>
            <a:r>
              <a:rPr lang="it-IT" b="1" dirty="0">
                <a:latin typeface="Times New Roman" panose="02020603050405020304" pitchFamily="18" charset="0"/>
                <a:ea typeface="Calibri" panose="020F0502020204030204" pitchFamily="34" charset="0"/>
                <a:cs typeface="Times New Roman" panose="02020603050405020304" pitchFamily="18" charset="0"/>
              </a:rPr>
              <a:t>Conclusione del procedimento disciplinare:</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buFont typeface="Times New Roman" panose="02020603050405020304" pitchFamily="18" charset="0"/>
              <a:buChar char="-"/>
            </a:pPr>
            <a:r>
              <a:rPr lang="it-IT" b="1" dirty="0">
                <a:latin typeface="Times New Roman" panose="02020603050405020304" pitchFamily="18" charset="0"/>
                <a:ea typeface="Calibri" panose="020F0502020204030204" pitchFamily="34" charset="0"/>
                <a:cs typeface="Times New Roman" panose="02020603050405020304" pitchFamily="18" charset="0"/>
              </a:rPr>
              <a:t>Entro 120 giorni </a:t>
            </a:r>
            <a:r>
              <a:rPr lang="it-IT" dirty="0">
                <a:latin typeface="Times New Roman" panose="02020603050405020304" pitchFamily="18" charset="0"/>
                <a:ea typeface="Calibri" panose="020F0502020204030204" pitchFamily="34" charset="0"/>
                <a:cs typeface="Times New Roman" panose="02020603050405020304" pitchFamily="18" charset="0"/>
              </a:rPr>
              <a:t>dalla contestazione dell’addebito (ex art. 55 bis).</a:t>
            </a:r>
          </a:p>
          <a:p>
            <a:pPr marL="342900" lvl="0" indent="-342900" algn="just">
              <a:lnSpc>
                <a:spcPct val="107000"/>
              </a:lnSpc>
              <a:buFont typeface="Times New Roman" panose="02020603050405020304" pitchFamily="18" charset="0"/>
              <a:buChar char="-"/>
            </a:pPr>
            <a:r>
              <a:rPr lang="it-IT" b="1" dirty="0">
                <a:latin typeface="Times New Roman" panose="02020603050405020304" pitchFamily="18" charset="0"/>
                <a:ea typeface="Calibri" panose="020F0502020204030204" pitchFamily="34" charset="0"/>
                <a:cs typeface="Times New Roman" panose="02020603050405020304" pitchFamily="18" charset="0"/>
              </a:rPr>
              <a:t>Archiviazione.</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buFont typeface="Times New Roman" panose="02020603050405020304" pitchFamily="18" charset="0"/>
              <a:buChar char="-"/>
            </a:pPr>
            <a:r>
              <a:rPr lang="it-IT" b="1" dirty="0">
                <a:latin typeface="Times New Roman" panose="02020603050405020304" pitchFamily="18" charset="0"/>
                <a:ea typeface="Calibri" panose="020F0502020204030204" pitchFamily="34" charset="0"/>
                <a:cs typeface="Times New Roman" panose="02020603050405020304" pitchFamily="18" charset="0"/>
              </a:rPr>
              <a:t>Irrogazione della sanzione disciplinare. </a:t>
            </a:r>
            <a:r>
              <a:rPr lang="it-IT" dirty="0">
                <a:latin typeface="Times New Roman" panose="02020603050405020304" pitchFamily="18" charset="0"/>
                <a:cs typeface="Times New Roman" panose="02020603050405020304" pitchFamily="18" charset="0"/>
              </a:rPr>
              <a:t>Per l’impiego pubblico non privatizzato sussiste l’obbligo di motivazione che discende dall’art. 3 della Legge n. 241 del 1990. Nel rapporto di pubblico impiego privatizzato così come nell’impiego privato non vi è l’obbligo di motivare la sanzione anche se lo si evince dal rispetto del dovere di correttezza, buona fede e trasparenza. Fanno eccezione le sanzioni espulsive che devono essere motivate. Tuttavia, la motivazione della sanzione disciplinare conservativa vi dovrebbe sempre essere per motivi di concretezza e comprensibilità delle scelte datoriali. </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latin typeface="Times New Roman" panose="02020603050405020304" pitchFamily="18" charset="0"/>
                <a:ea typeface="Calibri" panose="020F0502020204030204" pitchFamily="34" charset="0"/>
                <a:cs typeface="Times New Roman" panose="02020603050405020304" pitchFamily="18" charset="0"/>
              </a:rPr>
              <a:t>«</a:t>
            </a:r>
            <a:r>
              <a:rPr lang="it-IT" b="1" i="1" dirty="0">
                <a:latin typeface="Times New Roman" panose="02020603050405020304" pitchFamily="18" charset="0"/>
                <a:ea typeface="Calibri" panose="020F0502020204030204" pitchFamily="34" charset="0"/>
                <a:cs typeface="Times New Roman" panose="02020603050405020304" pitchFamily="18" charset="0"/>
              </a:rPr>
              <a:t>Non può tenersi conto, ad alcun effetto, delle sanzioni disciplinari decorsi due anni dalla loro irrogazione, fatto salvo quanto previsto dall’art. 154, comma 8, ultimo capoverso (codice disciplinare), della sezione AFAM</a:t>
            </a:r>
            <a:r>
              <a:rPr lang="it-IT" i="1" dirty="0">
                <a:latin typeface="Times New Roman" panose="02020603050405020304" pitchFamily="18" charset="0"/>
                <a:ea typeface="Calibri" panose="020F0502020204030204" pitchFamily="34" charset="0"/>
                <a:cs typeface="Times New Roman" panose="02020603050405020304" pitchFamily="18" charset="0"/>
              </a:rPr>
              <a:t>» </a:t>
            </a:r>
            <a:r>
              <a:rPr lang="it-IT" dirty="0">
                <a:latin typeface="Times New Roman" panose="02020603050405020304" pitchFamily="18" charset="0"/>
                <a:ea typeface="Calibri" panose="020F0502020204030204" pitchFamily="34" charset="0"/>
                <a:cs typeface="Times New Roman" panose="02020603050405020304" pitchFamily="18" charset="0"/>
              </a:rPr>
              <a:t>(art. 24 CCNL, punto 5).</a:t>
            </a:r>
          </a:p>
          <a:p>
            <a:pPr lvl="0" algn="ctr">
              <a:lnSpc>
                <a:spcPct val="107000"/>
              </a:lnSpc>
            </a:pPr>
            <a:r>
              <a:rPr lang="it-IT" b="1" u="sng" dirty="0">
                <a:latin typeface="Times New Roman" panose="02020603050405020304" pitchFamily="18" charset="0"/>
                <a:ea typeface="Calibri" panose="020F0502020204030204" pitchFamily="34" charset="0"/>
                <a:cs typeface="Times New Roman" panose="02020603050405020304" pitchFamily="18" charset="0"/>
              </a:rPr>
              <a:t>Sulla perentorietà dei termini</a:t>
            </a:r>
          </a:p>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Il legislatore del 2017 ha introdotto alcune significative novità per quanto concerne i termini del procedimento disciplinare. </a:t>
            </a:r>
          </a:p>
          <a:p>
            <a:pPr algn="just">
              <a:lnSpc>
                <a:spcPct val="107000"/>
              </a:lnSpc>
              <a:spcAft>
                <a:spcPts val="800"/>
              </a:spcAft>
            </a:pPr>
            <a:r>
              <a:rPr lang="it-IT" b="1" dirty="0">
                <a:latin typeface="Times New Roman" panose="02020603050405020304" pitchFamily="18" charset="0"/>
                <a:ea typeface="Calibri" panose="020F0502020204030204" pitchFamily="34" charset="0"/>
                <a:cs typeface="Times New Roman" panose="02020603050405020304" pitchFamily="18" charset="0"/>
              </a:rPr>
              <a:t>All’art. 55 bis, comma 9 ter, del </a:t>
            </a:r>
            <a:r>
              <a:rPr lang="it-IT" b="1" dirty="0" err="1">
                <a:latin typeface="Times New Roman" panose="02020603050405020304" pitchFamily="18" charset="0"/>
                <a:ea typeface="Calibri" panose="020F0502020204030204" pitchFamily="34" charset="0"/>
                <a:cs typeface="Times New Roman" panose="02020603050405020304" pitchFamily="18" charset="0"/>
              </a:rPr>
              <a:t>d.lgs</a:t>
            </a:r>
            <a:r>
              <a:rPr lang="it-IT" b="1" dirty="0">
                <a:latin typeface="Times New Roman" panose="02020603050405020304" pitchFamily="18" charset="0"/>
                <a:ea typeface="Calibri" panose="020F0502020204030204" pitchFamily="34" charset="0"/>
                <a:cs typeface="Times New Roman" panose="02020603050405020304" pitchFamily="18" charset="0"/>
              </a:rPr>
              <a:t> 165/2001 </a:t>
            </a:r>
            <a:r>
              <a:rPr lang="it-IT" dirty="0">
                <a:latin typeface="Times New Roman" panose="02020603050405020304" pitchFamily="18" charset="0"/>
                <a:ea typeface="Calibri" panose="020F0502020204030204" pitchFamily="34" charset="0"/>
                <a:cs typeface="Times New Roman" panose="02020603050405020304" pitchFamily="18" charset="0"/>
              </a:rPr>
              <a:t>viene riconosciuta la </a:t>
            </a:r>
            <a:r>
              <a:rPr lang="it-IT" b="1" dirty="0">
                <a:latin typeface="Times New Roman" panose="02020603050405020304" pitchFamily="18" charset="0"/>
                <a:ea typeface="Calibri" panose="020F0502020204030204" pitchFamily="34" charset="0"/>
                <a:cs typeface="Times New Roman" panose="02020603050405020304" pitchFamily="18" charset="0"/>
              </a:rPr>
              <a:t>natura perentoria dei soli termini per la contestazione dell’addebito e per la chiusura del procedimento. </a:t>
            </a:r>
          </a:p>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La previsione risulta coerente con l’orientamento giurisprudenziale che, già in precedenza, aveva rilevato come la perentorietà del termine finale fungesse da garanzia non solo del diritto di difesa del dipendente, ma anche dei principi costituzionali di buon andamento e di imparzialità dell’azione amministrativa (Cass. 15 settembre 2016 n. 18128).</a:t>
            </a:r>
          </a:p>
        </p:txBody>
      </p:sp>
    </p:spTree>
    <p:extLst>
      <p:ext uri="{BB962C8B-B14F-4D97-AF65-F5344CB8AC3E}">
        <p14:creationId xmlns:p14="http://schemas.microsoft.com/office/powerpoint/2010/main" val="149611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27</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74073" y="544113"/>
            <a:ext cx="11443854" cy="5121980"/>
          </a:xfrm>
          <a:prstGeom prst="rect">
            <a:avLst/>
          </a:prstGeom>
          <a:noFill/>
        </p:spPr>
        <p:txBody>
          <a:bodyPr wrap="square" rtlCol="0">
            <a:spAutoFit/>
          </a:bodyPr>
          <a:lstStyle/>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Avendo riguardo agli altri termini, ad esempio a quello per </a:t>
            </a:r>
            <a:r>
              <a:rPr lang="it-IT" u="sng" dirty="0">
                <a:latin typeface="Times New Roman" panose="02020603050405020304" pitchFamily="18" charset="0"/>
                <a:ea typeface="Calibri" panose="020F0502020204030204" pitchFamily="34" charset="0"/>
                <a:cs typeface="Times New Roman" panose="02020603050405020304" pitchFamily="18" charset="0"/>
              </a:rPr>
              <a:t>l’obbligatoria convocazione dell’incolpato</a:t>
            </a:r>
            <a:r>
              <a:rPr lang="it-IT" dirty="0">
                <a:latin typeface="Times New Roman" panose="02020603050405020304" pitchFamily="18" charset="0"/>
                <a:ea typeface="Calibri" panose="020F0502020204030204" pitchFamily="34" charset="0"/>
                <a:cs typeface="Times New Roman" panose="02020603050405020304" pitchFamily="18" charset="0"/>
              </a:rPr>
              <a:t>, si afferma che la relativa </a:t>
            </a:r>
            <a:r>
              <a:rPr lang="it-IT" u="sng" dirty="0">
                <a:latin typeface="Times New Roman" panose="02020603050405020304" pitchFamily="18" charset="0"/>
                <a:ea typeface="Calibri" panose="020F0502020204030204" pitchFamily="34" charset="0"/>
                <a:cs typeface="Times New Roman" panose="02020603050405020304" pitchFamily="18" charset="0"/>
              </a:rPr>
              <a:t>violazione</a:t>
            </a:r>
            <a:r>
              <a:rPr lang="it-IT" dirty="0">
                <a:latin typeface="Times New Roman" panose="02020603050405020304" pitchFamily="18" charset="0"/>
                <a:ea typeface="Calibri" panose="020F0502020204030204" pitchFamily="34" charset="0"/>
                <a:cs typeface="Times New Roman" panose="02020603050405020304" pitchFamily="18" charset="0"/>
              </a:rPr>
              <a:t>, ferma l’eventuale responsabilità del dipendente cui la stessa sia imputabile, </a:t>
            </a:r>
            <a:r>
              <a:rPr lang="it-IT" u="sng" dirty="0">
                <a:latin typeface="Times New Roman" panose="02020603050405020304" pitchFamily="18" charset="0"/>
                <a:ea typeface="Calibri" panose="020F0502020204030204" pitchFamily="34" charset="0"/>
                <a:cs typeface="Times New Roman" panose="02020603050405020304" pitchFamily="18" charset="0"/>
              </a:rPr>
              <a:t>non determina la decadenza dall’azione disciplinare</a:t>
            </a:r>
            <a:r>
              <a:rPr lang="it-IT" dirty="0">
                <a:latin typeface="Times New Roman" panose="02020603050405020304" pitchFamily="18" charset="0"/>
                <a:ea typeface="Calibri" panose="020F0502020204030204" pitchFamily="34" charset="0"/>
                <a:cs typeface="Times New Roman" panose="02020603050405020304" pitchFamily="18" charset="0"/>
              </a:rPr>
              <a:t> né l’invalidità degli atti e della sanzione irrogata a patto che I) </a:t>
            </a:r>
            <a:r>
              <a:rPr lang="it-IT" u="sng" dirty="0">
                <a:latin typeface="Times New Roman" panose="02020603050405020304" pitchFamily="18" charset="0"/>
                <a:ea typeface="Calibri" panose="020F0502020204030204" pitchFamily="34" charset="0"/>
                <a:cs typeface="Times New Roman" panose="02020603050405020304" pitchFamily="18" charset="0"/>
              </a:rPr>
              <a:t>non risulti irrimediabilmente compromesso il diritto di difesa del dipendente</a:t>
            </a:r>
            <a:r>
              <a:rPr lang="it-IT" dirty="0">
                <a:latin typeface="Times New Roman" panose="02020603050405020304" pitchFamily="18" charset="0"/>
                <a:ea typeface="Calibri" panose="020F0502020204030204" pitchFamily="34" charset="0"/>
                <a:cs typeface="Times New Roman" panose="02020603050405020304" pitchFamily="18" charset="0"/>
              </a:rPr>
              <a:t>, o che II) </a:t>
            </a:r>
            <a:r>
              <a:rPr lang="it-IT" u="sng" dirty="0">
                <a:latin typeface="Times New Roman" panose="02020603050405020304" pitchFamily="18" charset="0"/>
                <a:ea typeface="Calibri" panose="020F0502020204030204" pitchFamily="34" charset="0"/>
                <a:cs typeface="Times New Roman" panose="02020603050405020304" pitchFamily="18" charset="0"/>
              </a:rPr>
              <a:t>le modalità e i tempi di esercizio dell’azione disciplinare,</a:t>
            </a:r>
            <a:r>
              <a:rPr lang="it-IT" dirty="0">
                <a:latin typeface="Times New Roman" panose="02020603050405020304" pitchFamily="18" charset="0"/>
                <a:ea typeface="Calibri" panose="020F0502020204030204" pitchFamily="34" charset="0"/>
                <a:cs typeface="Times New Roman" panose="02020603050405020304" pitchFamily="18" charset="0"/>
              </a:rPr>
              <a:t> anche in ragione della natura degli accertamenti svolti nel caso concreto, </a:t>
            </a:r>
            <a:r>
              <a:rPr lang="it-IT" u="sng" dirty="0">
                <a:latin typeface="Times New Roman" panose="02020603050405020304" pitchFamily="18" charset="0"/>
                <a:ea typeface="Calibri" panose="020F0502020204030204" pitchFamily="34" charset="0"/>
                <a:cs typeface="Times New Roman" panose="02020603050405020304" pitchFamily="18" charset="0"/>
              </a:rPr>
              <a:t>risultino comunque compatibili con il principio di tempestività.</a:t>
            </a:r>
          </a:p>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La ratio è di evitare che per meri errori formali e/o procedimentali si possa addivenire all’annullamento di una sanzione in presenza di un accertato e grave inadempimento disciplinare.</a:t>
            </a:r>
          </a:p>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In via interpretativa, si deve ritenere che la prova dell’irrimediabile compromissione del diritto di difesa è rimessa al dipendente sottoposto al procedimento disciplinare, mentre la prova della compatibilità del mancato rispetto dei termini del procedimento con il principio di tempestività spetti all’Amministrazione. Va da ultimo ricordato che, ai sensi del comma 9bis, art. 55bis d.lgs. 165/2001, sono nulle le disposizioni di regolamento, le clausole contrattuali o le disposizioni interne, comunque qualificate, che prevedano per l’irrogazione di sanzioni disciplinari requisiti formali o procedurali ulteriori rispetto a quelli individuati nel corpo dell’art. 55bis d.lgs. 165/2001, o che, comunque, aggravino il procedimento disciplinare.</a:t>
            </a:r>
          </a:p>
          <a:p>
            <a:pPr algn="ctr">
              <a:lnSpc>
                <a:spcPct val="107000"/>
              </a:lnSpc>
              <a:spcAft>
                <a:spcPts val="800"/>
              </a:spcAft>
            </a:pPr>
            <a:endParaRPr lang="it-IT"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664008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28</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74073" y="608768"/>
            <a:ext cx="11443854" cy="5077737"/>
          </a:xfrm>
          <a:prstGeom prst="rect">
            <a:avLst/>
          </a:prstGeom>
          <a:noFill/>
        </p:spPr>
        <p:txBody>
          <a:bodyPr wrap="square" rtlCol="0">
            <a:spAutoFit/>
          </a:bodyPr>
          <a:lstStyle/>
          <a:p>
            <a:pPr algn="ctr"/>
            <a:r>
              <a:rPr lang="it-IT" b="1" dirty="0">
                <a:latin typeface="Times New Roman" panose="02020603050405020304" pitchFamily="18" charset="0"/>
                <a:cs typeface="Times New Roman" panose="02020603050405020304" pitchFamily="18" charset="0"/>
              </a:rPr>
              <a:t>Cosa deve fare il Dirigente scolastico prima di intraprendere l’azione disciplinare?</a:t>
            </a:r>
          </a:p>
          <a:p>
            <a:endParaRPr lang="it-IT" b="1" dirty="0">
              <a:latin typeface="Times New Roman" panose="02020603050405020304" pitchFamily="18" charset="0"/>
              <a:cs typeface="Times New Roman" panose="02020603050405020304" pitchFamily="18" charset="0"/>
            </a:endParaRPr>
          </a:p>
          <a:p>
            <a:pPr marL="360363" indent="34290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Accertare la sussistenza del fatto disciplinarmente punibile, tenendo presente che sono suscettibili di sanzione sia le azioni, sia le omissioni.</a:t>
            </a:r>
          </a:p>
          <a:p>
            <a:pPr marL="360363" indent="34290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Conoscere esattamente qual è l’adempimento del dovere violato a cui il dipendente è venuto meno e la fonte giuridica che prevede tale adempimento al fine di accertarne l’antigiuridicità.</a:t>
            </a:r>
          </a:p>
          <a:p>
            <a:pPr marL="360363" indent="34290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Verificare che il comportamento punibile sia imputabile al suo autore, a titolo di dolo o colpa grave. Il fatto non è imputabile se il dipendente ha agito in uno stato di necessità, di forza maggiore, o per ordine del superiore o, causa l’imprevedibilità, non ha potuto impedire il fatto (ad es.: la vigilanza degli studenti; l’evento dannoso, che consiste nello studente che rimane ferito, si verifica anche se il dipendente prova che non ha potuto impedire il fatto).</a:t>
            </a:r>
          </a:p>
          <a:p>
            <a:pPr marL="360363" indent="34290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Verificare a quale fattispecie astratta di sanzione è riconducibile l’inadempimento del dovere violato al fine di stabilire la competenza dell’organo che deve intervenire (il Dirigente scolastico o l’ufficio per i procedimenti disciplinari).</a:t>
            </a:r>
          </a:p>
          <a:p>
            <a:pPr marL="360363" indent="34290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Le fattispecie di sanzioni previste per il personale ATA sono più analitiche e descrittive; quelle previste per i docenti sono più generiche ed astratte per cui si pone un problema di interpretazione della norma.</a:t>
            </a:r>
          </a:p>
          <a:p>
            <a:pPr marL="360363" indent="34290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Nel decidere quali sanzioni applicare bisogna tenere conto dei principi di </a:t>
            </a:r>
            <a:r>
              <a:rPr lang="it-IT" b="1" dirty="0">
                <a:latin typeface="Times New Roman" panose="02020603050405020304" pitchFamily="18" charset="0"/>
                <a:cs typeface="Times New Roman" panose="02020603050405020304" pitchFamily="18" charset="0"/>
              </a:rPr>
              <a:t>gradualità</a:t>
            </a:r>
            <a:r>
              <a:rPr lang="it-IT" dirty="0">
                <a:latin typeface="Times New Roman" panose="02020603050405020304" pitchFamily="18" charset="0"/>
                <a:cs typeface="Times New Roman" panose="02020603050405020304" pitchFamily="18" charset="0"/>
              </a:rPr>
              <a:t> e </a:t>
            </a:r>
            <a:r>
              <a:rPr lang="it-IT" b="1" dirty="0">
                <a:latin typeface="Times New Roman" panose="02020603050405020304" pitchFamily="18" charset="0"/>
                <a:cs typeface="Times New Roman" panose="02020603050405020304" pitchFamily="18" charset="0"/>
              </a:rPr>
              <a:t>proporzionalità</a:t>
            </a:r>
            <a:r>
              <a:rPr lang="it-IT" dirty="0">
                <a:latin typeface="Times New Roman" panose="02020603050405020304" pitchFamily="18" charset="0"/>
                <a:cs typeface="Times New Roman" panose="02020603050405020304" pitchFamily="18" charset="0"/>
              </a:rPr>
              <a:t> in relazione alla gravità dell’infrazione (art 2106, Codice civile).</a:t>
            </a:r>
          </a:p>
          <a:p>
            <a:pPr algn="ctr">
              <a:lnSpc>
                <a:spcPct val="107000"/>
              </a:lnSpc>
              <a:spcAft>
                <a:spcPts val="800"/>
              </a:spcAft>
            </a:pPr>
            <a:endParaRPr lang="it-IT" sz="18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886740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29</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97165" y="507167"/>
            <a:ext cx="11139054" cy="4734438"/>
          </a:xfrm>
          <a:prstGeom prst="rect">
            <a:avLst/>
          </a:prstGeom>
          <a:noFill/>
        </p:spPr>
        <p:txBody>
          <a:bodyPr wrap="square" rtlCol="0">
            <a:spAutoFit/>
          </a:bodyPr>
          <a:lstStyle/>
          <a:p>
            <a:pPr algn="ctr">
              <a:lnSpc>
                <a:spcPct val="107000"/>
              </a:lnSpc>
              <a:spcAft>
                <a:spcPts val="800"/>
              </a:spcAft>
            </a:pPr>
            <a:r>
              <a:rPr lang="it-IT" b="1" dirty="0">
                <a:latin typeface="Times New Roman" panose="02020603050405020304" pitchFamily="18" charset="0"/>
                <a:ea typeface="Calibri" panose="020F0502020204030204" pitchFamily="34" charset="0"/>
                <a:cs typeface="Times New Roman" panose="02020603050405020304" pitchFamily="18" charset="0"/>
              </a:rPr>
              <a:t>SANZIONI DISCIPLINARI</a:t>
            </a:r>
          </a:p>
          <a:p>
            <a:pPr algn="ctr">
              <a:lnSpc>
                <a:spcPct val="107000"/>
              </a:lnSpc>
              <a:spcAft>
                <a:spcPts val="800"/>
              </a:spcAft>
            </a:pP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b="1" dirty="0">
                <a:latin typeface="Times New Roman" panose="02020603050405020304" pitchFamily="18" charset="0"/>
                <a:ea typeface="Calibri" panose="020F0502020204030204" pitchFamily="34" charset="0"/>
                <a:cs typeface="Times New Roman" panose="02020603050405020304" pitchFamily="18" charset="0"/>
              </a:rPr>
              <a:t>Classificazione.</a:t>
            </a:r>
            <a:r>
              <a:rPr lang="it-IT" dirty="0">
                <a:latin typeface="Times New Roman" panose="02020603050405020304" pitchFamily="18" charset="0"/>
                <a:ea typeface="Calibri" panose="020F0502020204030204" pitchFamily="34" charset="0"/>
                <a:cs typeface="Times New Roman" panose="02020603050405020304" pitchFamily="18" charset="0"/>
              </a:rPr>
              <a:t> Quanto ad effetti sul rapporto di lavoro, le sanzioni disciplinari vengono solitamente suddivise in "conservative", "modificative" ed "espulsive". </a:t>
            </a:r>
          </a:p>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In particolare: </a:t>
            </a:r>
          </a:p>
          <a:p>
            <a:pPr marL="342900" indent="-342900" algn="just">
              <a:lnSpc>
                <a:spcPct val="107000"/>
              </a:lnSpc>
              <a:spcAft>
                <a:spcPts val="800"/>
              </a:spcAft>
              <a:buAutoNum type="alphaLcParenR"/>
            </a:pPr>
            <a:r>
              <a:rPr lang="it-IT" dirty="0">
                <a:latin typeface="Times New Roman" panose="02020603050405020304" pitchFamily="18" charset="0"/>
                <a:ea typeface="Calibri" panose="020F0502020204030204" pitchFamily="34" charset="0"/>
                <a:cs typeface="Times New Roman" panose="02020603050405020304" pitchFamily="18" charset="0"/>
              </a:rPr>
              <a:t>sono dette </a:t>
            </a:r>
            <a:r>
              <a:rPr lang="it-IT"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conservative</a:t>
            </a:r>
            <a:r>
              <a:rPr lang="it-IT" dirty="0">
                <a:latin typeface="Times New Roman" panose="02020603050405020304" pitchFamily="18" charset="0"/>
                <a:ea typeface="Calibri" panose="020F0502020204030204" pitchFamily="34" charset="0"/>
                <a:cs typeface="Times New Roman" panose="02020603050405020304" pitchFamily="18" charset="0"/>
              </a:rPr>
              <a:t> le sanzioni disciplinari la cui applicazione comporta comunque la permanenza del rapporto di lavoro, con ripresa quindi dell'attività lavorativa anche nell'eventuale ipotesi di sospensione della stessa a seguito dell'esecuzione del provvedimento (ad es., nel caso in cui venga comminata la sanzione disciplinare della sospensione dal lavoro e dalla retribuzione per un numero determinato di giorni).Tale tipologia di sanzioni, assieme all'indicazione delle relative infrazioni, trova articolazione nella contrattazione collettiva al quale il rapporto si uniforma e nel codice disciplinare in essa contenuto;</a:t>
            </a:r>
          </a:p>
          <a:p>
            <a:pPr marL="342900" indent="-342900" algn="just">
              <a:lnSpc>
                <a:spcPct val="107000"/>
              </a:lnSpc>
              <a:spcAft>
                <a:spcPts val="800"/>
              </a:spcAft>
              <a:buAutoNum type="alphaLcParenR"/>
            </a:pPr>
            <a:r>
              <a:rPr lang="it-IT" dirty="0">
                <a:latin typeface="Times New Roman" panose="02020603050405020304" pitchFamily="18" charset="0"/>
                <a:ea typeface="Calibri" panose="020F0502020204030204" pitchFamily="34" charset="0"/>
                <a:cs typeface="Times New Roman" panose="02020603050405020304" pitchFamily="18" charset="0"/>
              </a:rPr>
              <a:t>in contrapposizione diretta alla categoria precedente, sono definite </a:t>
            </a:r>
            <a:r>
              <a:rPr lang="it-IT"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espulsive</a:t>
            </a:r>
            <a:r>
              <a:rPr lang="it-IT"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it-IT" dirty="0">
                <a:latin typeface="Times New Roman" panose="02020603050405020304" pitchFamily="18" charset="0"/>
                <a:ea typeface="Calibri" panose="020F0502020204030204" pitchFamily="34" charset="0"/>
                <a:cs typeface="Times New Roman" panose="02020603050405020304" pitchFamily="18" charset="0"/>
              </a:rPr>
              <a:t>le sanzioni la cui applicazione provoca la risoluzione del rapporto di lavoro. Tale categoria, di fatto, si sostanzia nel licenziamento: intimato in funzione disciplinare, con preavviso (per giustificato motivo soggettivo) o senza (per giusta causa);</a:t>
            </a:r>
          </a:p>
        </p:txBody>
      </p:sp>
    </p:spTree>
    <p:extLst>
      <p:ext uri="{BB962C8B-B14F-4D97-AF65-F5344CB8AC3E}">
        <p14:creationId xmlns:p14="http://schemas.microsoft.com/office/powerpoint/2010/main" val="7918586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30</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97165" y="534876"/>
            <a:ext cx="11139054" cy="5520935"/>
          </a:xfrm>
          <a:prstGeom prst="rect">
            <a:avLst/>
          </a:prstGeom>
          <a:noFill/>
        </p:spPr>
        <p:txBody>
          <a:bodyPr wrap="square" rtlCol="0">
            <a:spAutoFit/>
          </a:bodyPr>
          <a:lstStyle/>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c) ulteriore categoria, che trae origine dal divieto contenuto all'art. 7, comma 4, St. lav. ("</a:t>
            </a:r>
            <a:r>
              <a:rPr lang="it-IT" i="1" dirty="0">
                <a:latin typeface="Times New Roman" panose="02020603050405020304" pitchFamily="18" charset="0"/>
                <a:ea typeface="Calibri" panose="020F0502020204030204" pitchFamily="34" charset="0"/>
                <a:cs typeface="Times New Roman" panose="02020603050405020304" pitchFamily="18" charset="0"/>
              </a:rPr>
              <a:t>non possono essere disposte sanzioni disciplinari che comportino mutamenti definitivi del rapporto di lavoro</a:t>
            </a:r>
            <a:r>
              <a:rPr lang="it-IT" dirty="0">
                <a:latin typeface="Times New Roman" panose="02020603050405020304" pitchFamily="18" charset="0"/>
                <a:ea typeface="Calibri" panose="020F0502020204030204" pitchFamily="34" charset="0"/>
                <a:cs typeface="Times New Roman" panose="02020603050405020304" pitchFamily="18" charset="0"/>
              </a:rPr>
              <a:t>") è quella delle </a:t>
            </a:r>
            <a:r>
              <a:rPr lang="it-IT"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sanzioni modificative</a:t>
            </a:r>
            <a:r>
              <a:rPr lang="it-IT" dirty="0">
                <a:latin typeface="Times New Roman" panose="02020603050405020304" pitchFamily="18" charset="0"/>
                <a:ea typeface="Calibri" panose="020F0502020204030204" pitchFamily="34" charset="0"/>
                <a:cs typeface="Times New Roman" panose="02020603050405020304" pitchFamily="18" charset="0"/>
              </a:rPr>
              <a:t>, volte cioè ad incidere attraverso l'esercizio del potere disciplinare in modo irreversibile sulla posizione del lavoratore e sulle condizioni di lavoro, pregiudicando beni fondamentali del lavoratore stesso quali principalmente la posizione professionale acquisita, il luogo di lavoro ed il trattamento retributivo (es. riduzione stabile della retribuzione; trasferimento del dipendente; mutamento delle mansioni lavorative ecc.). La sanzione disciplinare ha la finalità di punire un fatto e deve esaurire la sua efficacia in un arco temporale ben definito, ossia non può divenire condizione stabile per il dipendente altrimenti si avrebbe il pericolo in primis di perdere il senso rieducativo della sanzione stessa che comporterebbe anche il mutamento illegittimo delle condizioni lavorative. Le sanzioni disciplinari irrogate possono essere solo quelle tipizzate (sono tassative) pena la loro illegittimità e nullità. </a:t>
            </a:r>
          </a:p>
          <a:p>
            <a:pPr algn="ctr">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Come già detto il nuovo CCNL di riferimento, appena entrato in vigore, propone per la priva volta una precisa codificazione dei comportamenti illeciti e delle relative sanzioni disciplinari da applicarsi al corpo docente, rendendo concrete le previsioni di cui al TU del pubblico impiego (articolo 55 e ss.) e specifiche quelle di cui al capo IV, sezione I, TU delle disposizioni legislative in materia di istruzione.</a:t>
            </a:r>
          </a:p>
          <a:p>
            <a:pPr algn="just">
              <a:lnSpc>
                <a:spcPct val="107000"/>
              </a:lnSpc>
              <a:spcAft>
                <a:spcPts val="800"/>
              </a:spcAft>
            </a:pP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endParaRPr lang="it-IT"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172372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31</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03701" y="293542"/>
            <a:ext cx="11788299" cy="5868210"/>
          </a:xfrm>
          <a:prstGeom prst="rect">
            <a:avLst/>
          </a:prstGeom>
          <a:noFill/>
        </p:spPr>
        <p:txBody>
          <a:bodyPr wrap="square" rtlCol="0">
            <a:spAutoFit/>
          </a:bodyPr>
          <a:lstStyle/>
          <a:p>
            <a:pPr algn="ctr">
              <a:lnSpc>
                <a:spcPct val="107000"/>
              </a:lnSpc>
              <a:spcAft>
                <a:spcPts val="800"/>
              </a:spcAft>
            </a:pPr>
            <a:r>
              <a:rPr lang="it-IT" sz="1600" dirty="0">
                <a:latin typeface="Times New Roman" panose="02020603050405020304" pitchFamily="18" charset="0"/>
                <a:ea typeface="Calibri" panose="020F0502020204030204" pitchFamily="34" charset="0"/>
                <a:cs typeface="Times New Roman" panose="02020603050405020304" pitchFamily="18" charset="0"/>
              </a:rPr>
              <a:t>Art. 24 CCNL “</a:t>
            </a:r>
            <a:r>
              <a:rPr lang="it-IT" sz="1600" i="1" dirty="0">
                <a:latin typeface="Times New Roman" panose="02020603050405020304" pitchFamily="18" charset="0"/>
                <a:ea typeface="Calibri" panose="020F0502020204030204" pitchFamily="34" charset="0"/>
                <a:cs typeface="Times New Roman" panose="02020603050405020304" pitchFamily="18" charset="0"/>
              </a:rPr>
              <a:t>sanzioni disciplinari</a:t>
            </a:r>
            <a:r>
              <a:rPr lang="it-IT" sz="1600" dirty="0">
                <a:latin typeface="Times New Roman" panose="02020603050405020304" pitchFamily="18" charset="0"/>
                <a:ea typeface="Calibri" panose="020F0502020204030204" pitchFamily="34" charset="0"/>
                <a:cs typeface="Times New Roman" panose="02020603050405020304" pitchFamily="18" charset="0"/>
              </a:rPr>
              <a:t>”:</a:t>
            </a:r>
          </a:p>
          <a:p>
            <a:pPr algn="just"/>
            <a:r>
              <a:rPr lang="it-IT" sz="1600" i="1" dirty="0">
                <a:latin typeface="Times New Roman" panose="02020603050405020304" pitchFamily="18" charset="0"/>
                <a:cs typeface="Times New Roman" panose="02020603050405020304" pitchFamily="18" charset="0"/>
              </a:rPr>
              <a:t>1.Le violazioni da parte dei dipendenti, degli obblighi disciplinati all’art. 23 (Obblighi del dipendente) danno luogo, secondo la gravità dell’infrazione, all’applicazione delle seguenti sanzioni disciplinari previo procedimento disciplinare: </a:t>
            </a:r>
          </a:p>
          <a:p>
            <a:pPr algn="just"/>
            <a:r>
              <a:rPr lang="it-IT" sz="1600" i="1" dirty="0">
                <a:latin typeface="Times New Roman" panose="02020603050405020304" pitchFamily="18" charset="0"/>
                <a:cs typeface="Times New Roman" panose="02020603050405020304" pitchFamily="18" charset="0"/>
              </a:rPr>
              <a:t>a) rimprovero verbale, ai sensi del comma 4; </a:t>
            </a:r>
          </a:p>
          <a:p>
            <a:pPr algn="just"/>
            <a:r>
              <a:rPr lang="it-IT" sz="1600" i="1" dirty="0">
                <a:latin typeface="Times New Roman" panose="02020603050405020304" pitchFamily="18" charset="0"/>
                <a:cs typeface="Times New Roman" panose="02020603050405020304" pitchFamily="18" charset="0"/>
              </a:rPr>
              <a:t>b) rimprovero scritto (censura); </a:t>
            </a:r>
          </a:p>
          <a:p>
            <a:pPr algn="just"/>
            <a:r>
              <a:rPr lang="it-IT" sz="1600" i="1" dirty="0">
                <a:latin typeface="Times New Roman" panose="02020603050405020304" pitchFamily="18" charset="0"/>
                <a:cs typeface="Times New Roman" panose="02020603050405020304" pitchFamily="18" charset="0"/>
              </a:rPr>
              <a:t>c) multa di importo variabile fino ad un massimo di quattro ore di retribuzione; </a:t>
            </a:r>
          </a:p>
          <a:p>
            <a:pPr algn="just"/>
            <a:r>
              <a:rPr lang="it-IT" sz="1600" i="1" dirty="0">
                <a:latin typeface="Times New Roman" panose="02020603050405020304" pitchFamily="18" charset="0"/>
                <a:cs typeface="Times New Roman" panose="02020603050405020304" pitchFamily="18" charset="0"/>
              </a:rPr>
              <a:t>d) sospensione dal servizio con privazione della retribuzione fino a dieci giorni; </a:t>
            </a:r>
          </a:p>
          <a:p>
            <a:pPr algn="just"/>
            <a:r>
              <a:rPr lang="it-IT" sz="1600" i="1" dirty="0">
                <a:latin typeface="Times New Roman" panose="02020603050405020304" pitchFamily="18" charset="0"/>
                <a:cs typeface="Times New Roman" panose="02020603050405020304" pitchFamily="18" charset="0"/>
              </a:rPr>
              <a:t>e) sospensione dal servizio con privazione della retribuzione da 11 giorni fino ad un massimo di sei mesi; </a:t>
            </a:r>
          </a:p>
          <a:p>
            <a:pPr algn="just"/>
            <a:r>
              <a:rPr lang="it-IT" sz="1600" i="1" dirty="0">
                <a:latin typeface="Times New Roman" panose="02020603050405020304" pitchFamily="18" charset="0"/>
                <a:cs typeface="Times New Roman" panose="02020603050405020304" pitchFamily="18" charset="0"/>
              </a:rPr>
              <a:t>f) licenziamento con preavviso; </a:t>
            </a:r>
          </a:p>
          <a:p>
            <a:pPr algn="just"/>
            <a:r>
              <a:rPr lang="it-IT" sz="1600" i="1" dirty="0">
                <a:latin typeface="Times New Roman" panose="02020603050405020304" pitchFamily="18" charset="0"/>
                <a:cs typeface="Times New Roman" panose="02020603050405020304" pitchFamily="18" charset="0"/>
              </a:rPr>
              <a:t>g) licenziamento senza preavviso. </a:t>
            </a:r>
            <a:endParaRPr lang="it-IT" sz="1600" i="1"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endParaRPr lang="it-IT" sz="1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sz="1600" dirty="0">
                <a:effectLst/>
                <a:latin typeface="Times New Roman" panose="02020603050405020304" pitchFamily="18" charset="0"/>
                <a:ea typeface="Calibri" panose="020F0502020204030204" pitchFamily="34" charset="0"/>
                <a:cs typeface="Times New Roman" panose="02020603050405020304" pitchFamily="18" charset="0"/>
              </a:rPr>
              <a:t>Al comma 2 precisa:</a:t>
            </a:r>
            <a:endParaRPr lang="it-IT" sz="1600" dirty="0">
              <a:latin typeface="Times New Roman" panose="02020603050405020304" pitchFamily="18" charset="0"/>
              <a:ea typeface="Calibri" panose="020F0502020204030204" pitchFamily="34"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«Sono anche previste, dal d.lgs. n. 165 del 2001, le seguenti sanzioni disciplinari, per le quali l’autorità disciplinare si identifica, in ogni caso, </a:t>
            </a:r>
            <a:r>
              <a:rPr lang="it-IT" i="1" u="sng" dirty="0">
                <a:latin typeface="Times New Roman" panose="02020603050405020304" pitchFamily="18" charset="0"/>
                <a:cs typeface="Times New Roman" panose="02020603050405020304" pitchFamily="18" charset="0"/>
              </a:rPr>
              <a:t>nell’ufficio per i procedimenti disciplinari</a:t>
            </a:r>
            <a:r>
              <a:rPr lang="it-IT" i="1" dirty="0">
                <a:latin typeface="Times New Roman" panose="02020603050405020304" pitchFamily="18" charset="0"/>
                <a:cs typeface="Times New Roman" panose="02020603050405020304" pitchFamily="18" charset="0"/>
              </a:rPr>
              <a:t>: </a:t>
            </a:r>
          </a:p>
          <a:p>
            <a:r>
              <a:rPr lang="it-IT" i="1" dirty="0">
                <a:latin typeface="Times New Roman" panose="02020603050405020304" pitchFamily="18" charset="0"/>
                <a:cs typeface="Times New Roman" panose="02020603050405020304" pitchFamily="18" charset="0"/>
              </a:rPr>
              <a:t>a) sospensione dal servizio con privazione della retribuzione fino ad un massimo di quindici giorni, ai sensi dell’art. 55-bis, comma 7, del d.lgs. n. 165 del 2001; </a:t>
            </a:r>
          </a:p>
          <a:p>
            <a:r>
              <a:rPr lang="it-IT" i="1" dirty="0">
                <a:latin typeface="Times New Roman" panose="02020603050405020304" pitchFamily="18" charset="0"/>
                <a:cs typeface="Times New Roman" panose="02020603050405020304" pitchFamily="18" charset="0"/>
              </a:rPr>
              <a:t>b) sospensione dal servizio con privazione della retribuzione da un minimo di tre giorni fino ad un massimo di tre mesi, ai sensi dell’art. 55-sexies, comma 1, del d.lgs. n. 165 del 2001; </a:t>
            </a:r>
          </a:p>
          <a:p>
            <a:r>
              <a:rPr lang="it-IT" i="1" dirty="0">
                <a:latin typeface="Times New Roman" panose="02020603050405020304" pitchFamily="18" charset="0"/>
                <a:cs typeface="Times New Roman" panose="02020603050405020304" pitchFamily="18" charset="0"/>
              </a:rPr>
              <a:t>c) sospensione dal servizio con privazione della retribuzione fino ad un massimo di tre mesi, ai sensi dell’art. 55-sexies, comma 3, del d.lgs. n. 165 del 2001».</a:t>
            </a:r>
          </a:p>
          <a:p>
            <a:pPr algn="just">
              <a:lnSpc>
                <a:spcPct val="107000"/>
              </a:lnSpc>
              <a:spcAft>
                <a:spcPts val="800"/>
              </a:spcAft>
            </a:pPr>
            <a:endParaRPr lang="it-IT"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218937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32</a:t>
            </a:r>
          </a:p>
        </p:txBody>
      </p:sp>
      <p:sp>
        <p:nvSpPr>
          <p:cNvPr id="7" name="CasellaDiTesto 6">
            <a:extLst>
              <a:ext uri="{FF2B5EF4-FFF2-40B4-BE49-F238E27FC236}">
                <a16:creationId xmlns:a16="http://schemas.microsoft.com/office/drawing/2014/main" id="{D8EE3B48-274A-F861-80EA-9B6E0DEE011E}"/>
              </a:ext>
            </a:extLst>
          </p:cNvPr>
          <p:cNvSpPr txBox="1"/>
          <p:nvPr/>
        </p:nvSpPr>
        <p:spPr>
          <a:xfrm>
            <a:off x="240145" y="626939"/>
            <a:ext cx="11425383" cy="4876912"/>
          </a:xfrm>
          <a:prstGeom prst="rect">
            <a:avLst/>
          </a:prstGeom>
          <a:noFill/>
        </p:spPr>
        <p:txBody>
          <a:bodyPr wrap="square" rtlCol="0">
            <a:spAutoFit/>
          </a:bodyPr>
          <a:lstStyle/>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L’articolo 25 – Codice disciplinare – detta dal canto suo i criteri da applicarsi al fine dell’irrogazione della sanzione disciplinare e della scelta di quella da applicarsi. Facendo propri i criteri di </a:t>
            </a:r>
            <a:r>
              <a:rPr lang="it-IT" b="1" dirty="0">
                <a:latin typeface="Times New Roman" panose="02020603050405020304" pitchFamily="18" charset="0"/>
                <a:ea typeface="Calibri" panose="020F0502020204030204" pitchFamily="34" charset="0"/>
                <a:cs typeface="Times New Roman" panose="02020603050405020304" pitchFamily="18" charset="0"/>
              </a:rPr>
              <a:t>gradualità e proporzionalità</a:t>
            </a:r>
            <a:r>
              <a:rPr lang="it-IT" dirty="0">
                <a:latin typeface="Times New Roman" panose="02020603050405020304" pitchFamily="18" charset="0"/>
                <a:ea typeface="Calibri" panose="020F0502020204030204" pitchFamily="34" charset="0"/>
                <a:cs typeface="Times New Roman" panose="02020603050405020304" pitchFamily="18" charset="0"/>
              </a:rPr>
              <a:t> che la giurisprudenza, in primis, ha codificato nell’ambito del diritto del lavoro.</a:t>
            </a:r>
          </a:p>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Al comma 1 del richiamato articolo si formulano i criteri generali:</a:t>
            </a:r>
          </a:p>
          <a:p>
            <a:pPr marL="1143000" lvl="2" indent="-228600" algn="just">
              <a:lnSpc>
                <a:spcPct val="107000"/>
              </a:lnSpc>
              <a:spcAft>
                <a:spcPts val="190"/>
              </a:spcAft>
              <a:buFont typeface="+mj-lt"/>
              <a:buAutoNum type="alphaLcPeriod"/>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intenzionalità del comportamento, grado di negligenza, imprudenza o imperizia dimostrate, tenuto conto anche della prevedibilità dell'evento; </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marL="1143000" lvl="2" indent="-228600" algn="just">
              <a:lnSpc>
                <a:spcPct val="107000"/>
              </a:lnSpc>
              <a:spcAft>
                <a:spcPts val="190"/>
              </a:spcAft>
              <a:buFont typeface="+mj-lt"/>
              <a:buAutoNum type="alphaLcPeriod"/>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rilevanza degli obblighi violati; </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marL="1143000" lvl="2" indent="-228600" algn="just">
              <a:lnSpc>
                <a:spcPct val="107000"/>
              </a:lnSpc>
              <a:spcAft>
                <a:spcPts val="190"/>
              </a:spcAft>
              <a:buFont typeface="+mj-lt"/>
              <a:buAutoNum type="alphaLcPeriod"/>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responsabilità connesse alla posizione di lavoro occupata dal dipendente; </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marL="1143000" lvl="2" indent="-228600" algn="just">
              <a:lnSpc>
                <a:spcPct val="107000"/>
              </a:lnSpc>
              <a:spcAft>
                <a:spcPts val="190"/>
              </a:spcAft>
              <a:buFont typeface="+mj-lt"/>
              <a:buAutoNum type="alphaLcPeriod"/>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grado di danno o di pericolo causato all'amministrazione, agli utenti o a terzi ovvero al disservizio determinatosi; </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marL="1143000" lvl="2" indent="-228600" algn="just">
              <a:lnSpc>
                <a:spcPct val="107000"/>
              </a:lnSpc>
              <a:spcAft>
                <a:spcPts val="190"/>
              </a:spcAft>
              <a:buFont typeface="+mj-lt"/>
              <a:buAutoNum type="alphaLcPeriod"/>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sussistenza di circostanze aggravanti o attenuanti, con particolare riguardo al comportamento del lavoratore, ai precedenti disciplinari nell'ambito del biennio previsto dalla legge, al comportamento verso gli utenti; </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marL="1143000" lvl="2" indent="-228600" algn="just">
              <a:lnSpc>
                <a:spcPct val="107000"/>
              </a:lnSpc>
              <a:spcAft>
                <a:spcPts val="190"/>
              </a:spcAft>
              <a:buFont typeface="+mj-lt"/>
              <a:buAutoNum type="alphaLcPeriod"/>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concorso nella violazione di più lavoratori in accordo tra di loro; </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marL="1143000" lvl="2" indent="-228600" algn="just">
              <a:lnSpc>
                <a:spcPct val="107000"/>
              </a:lnSpc>
              <a:spcAft>
                <a:spcPts val="800"/>
              </a:spcAft>
              <a:buFont typeface="+mj-lt"/>
              <a:buAutoNum type="alphaLcPeriod"/>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nel caso di personale delle istituzioni scolastiche educative ed AFAM, coinvolgimento di minori, qualora affidati alla vigilanza del dipendente. </a:t>
            </a:r>
            <a:endParaRPr lang="it-IT"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221522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33</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87927" y="298450"/>
            <a:ext cx="11102109" cy="5623527"/>
          </a:xfrm>
          <a:prstGeom prst="rect">
            <a:avLst/>
          </a:prstGeom>
          <a:noFill/>
        </p:spPr>
        <p:txBody>
          <a:bodyPr wrap="square" rtlCol="0">
            <a:spAutoFit/>
          </a:bodyPr>
          <a:lstStyle/>
          <a:p>
            <a:pPr algn="just">
              <a:lnSpc>
                <a:spcPct val="107000"/>
              </a:lnSpc>
              <a:spcAft>
                <a:spcPts val="800"/>
              </a:spcAft>
            </a:pPr>
            <a:r>
              <a:rPr lang="it-IT" i="1" dirty="0">
                <a:latin typeface="Times New Roman" panose="02020603050405020304" pitchFamily="18" charset="0"/>
                <a:ea typeface="Calibri" panose="020F0502020204030204" pitchFamily="34" charset="0"/>
                <a:cs typeface="Times New Roman" panose="02020603050405020304" pitchFamily="18" charset="0"/>
              </a:rPr>
              <a:t>“Al dipendente responsabile di più mancanze compiute </a:t>
            </a:r>
            <a:r>
              <a:rPr lang="it-IT" i="1" u="sng" dirty="0">
                <a:latin typeface="Times New Roman" panose="02020603050405020304" pitchFamily="18" charset="0"/>
                <a:ea typeface="Calibri" panose="020F0502020204030204" pitchFamily="34" charset="0"/>
                <a:cs typeface="Times New Roman" panose="02020603050405020304" pitchFamily="18" charset="0"/>
              </a:rPr>
              <a:t>con unica azione od omissione o con più azioni od omissioni tra loro collegate ed accertate con un unico procedimento</a:t>
            </a:r>
            <a:r>
              <a:rPr lang="it-IT" i="1" dirty="0">
                <a:latin typeface="Times New Roman" panose="02020603050405020304" pitchFamily="18" charset="0"/>
                <a:ea typeface="Calibri" panose="020F0502020204030204" pitchFamily="34" charset="0"/>
                <a:cs typeface="Times New Roman" panose="02020603050405020304" pitchFamily="18" charset="0"/>
              </a:rPr>
              <a:t>, è applicabile la sanzione prevista per la mancanza più grave se le suddette infrazioni sono punite con sanzioni di diversa gravità”. </a:t>
            </a:r>
            <a:endParaRPr lang="it-IT" b="1" i="1" u="sng"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Nei commi successivi il Legislatore ha previsto alcuni casi nei quali le singole sanzioni possono essere irrogate.</a:t>
            </a:r>
          </a:p>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Ad esempio: </a:t>
            </a:r>
          </a:p>
          <a:p>
            <a:pPr marL="285750" indent="-285750" algn="just">
              <a:lnSpc>
                <a:spcPct val="107000"/>
              </a:lnSpc>
              <a:spcAft>
                <a:spcPts val="800"/>
              </a:spcAft>
              <a:buFontTx/>
              <a:buChar char="-"/>
            </a:pPr>
            <a:r>
              <a:rPr lang="it-IT" dirty="0">
                <a:latin typeface="Times New Roman" panose="02020603050405020304" pitchFamily="18" charset="0"/>
                <a:ea typeface="Calibri" panose="020F0502020204030204" pitchFamily="34" charset="0"/>
                <a:cs typeface="Times New Roman" panose="02020603050405020304" pitchFamily="18" charset="0"/>
              </a:rPr>
              <a:t>(comma 3) </a:t>
            </a:r>
            <a:r>
              <a:rPr lang="it-IT" dirty="0">
                <a:latin typeface="Times New Roman" panose="02020603050405020304" pitchFamily="18" charset="0"/>
                <a:cs typeface="Times New Roman" panose="02020603050405020304" pitchFamily="18" charset="0"/>
              </a:rPr>
              <a:t>La sanzione disciplinare dal minimo del rimprovero verbale o scritto al massimo della multa di importo pari a quattro ore di retribuzione si applica, graduando l'entità delle sanzioni in relazione ai criteri di cui al comma 1, per: </a:t>
            </a:r>
            <a:r>
              <a:rPr lang="it-IT" dirty="0">
                <a:latin typeface="Times New Roman" panose="02020603050405020304" pitchFamily="18" charset="0"/>
                <a:ea typeface="Calibri" panose="020F0502020204030204" pitchFamily="34" charset="0"/>
                <a:cs typeface="Times New Roman" panose="02020603050405020304" pitchFamily="18" charset="0"/>
              </a:rPr>
              <a:t>inosservanza alle disposizioni di servizio; violazione dei principi di correttezza verso superiori, colleghi o utenti; </a:t>
            </a:r>
            <a:r>
              <a:rPr lang="it-IT" dirty="0">
                <a:latin typeface="Times New Roman" panose="02020603050405020304" pitchFamily="18" charset="0"/>
                <a:cs typeface="Times New Roman" panose="02020603050405020304" pitchFamily="18" charset="0"/>
              </a:rPr>
              <a:t>negligenza nell'esecuzione dei compiti assegnati; violazione di doveri ed obblighi di comportamento non ricompresi specificatamente nelle lettere precedenti.</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Tx/>
              <a:buChar char="-"/>
            </a:pPr>
            <a:r>
              <a:rPr lang="it-IT" dirty="0">
                <a:latin typeface="Times New Roman" panose="02020603050405020304" pitchFamily="18" charset="0"/>
                <a:ea typeface="Calibri" panose="020F0502020204030204" pitchFamily="34" charset="0"/>
                <a:cs typeface="Times New Roman" panose="02020603050405020304" pitchFamily="18" charset="0"/>
              </a:rPr>
              <a:t>(comma 4) </a:t>
            </a:r>
            <a:r>
              <a:rPr lang="it-IT" dirty="0">
                <a:latin typeface="Times New Roman" panose="02020603050405020304" pitchFamily="18" charset="0"/>
                <a:cs typeface="Times New Roman" panose="02020603050405020304" pitchFamily="18" charset="0"/>
              </a:rPr>
              <a:t>La sanzione disciplinare della sospensione dal servizio con privazione della retribuzione fino a un massimo di 10 giorni si applica ad esempio</a:t>
            </a:r>
            <a:r>
              <a:rPr lang="it-IT" dirty="0">
                <a:latin typeface="Times New Roman" panose="02020603050405020304" pitchFamily="18" charset="0"/>
                <a:ea typeface="Calibri" panose="020F0502020204030204" pitchFamily="34" charset="0"/>
                <a:cs typeface="Times New Roman" panose="02020603050405020304" pitchFamily="18" charset="0"/>
              </a:rPr>
              <a:t>: recidive mancanze di cui al comma 3; particolari gravità previste dal comma 3; violazione degli obblighi di vigilanza;</a:t>
            </a:r>
            <a:r>
              <a:rPr lang="it-IT" dirty="0">
                <a:latin typeface="Times New Roman" panose="02020603050405020304" pitchFamily="18" charset="0"/>
                <a:cs typeface="Times New Roman" panose="02020603050405020304" pitchFamily="18" charset="0"/>
              </a:rPr>
              <a:t> svolgimento di attività che, durante lo stato di malattia o di infortunio, ritardino il recupero psico-fisico; manifestazioni ingiuriose nei confronti dell'amministrazione, salvo che siano espressione della libertà di pensiero, ai sensi dell'art. 1 della legge n. 300 del 1970; violazione del segreto di ufficio inerente ad atti o attività non soggetti a pubblicità. </a:t>
            </a:r>
          </a:p>
          <a:p>
            <a:pPr marL="285750" indent="-285750" algn="just">
              <a:lnSpc>
                <a:spcPct val="107000"/>
              </a:lnSpc>
              <a:spcAft>
                <a:spcPts val="800"/>
              </a:spcAft>
              <a:buFontTx/>
              <a:buChar char="-"/>
            </a:pP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570572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34</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44945" y="136525"/>
            <a:ext cx="11102109" cy="5805885"/>
          </a:xfrm>
          <a:prstGeom prst="rect">
            <a:avLst/>
          </a:prstGeom>
          <a:noFill/>
        </p:spPr>
        <p:txBody>
          <a:bodyPr wrap="square" rtlCol="0">
            <a:spAutoFit/>
          </a:bodyPr>
          <a:lstStyle/>
          <a:p>
            <a:pPr marL="285750" indent="-285750"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   (comma 5) </a:t>
            </a:r>
            <a:r>
              <a:rPr lang="it-IT" dirty="0">
                <a:latin typeface="Times New Roman" panose="02020603050405020304" pitchFamily="18" charset="0"/>
                <a:cs typeface="Times New Roman" panose="02020603050405020304" pitchFamily="18" charset="0"/>
              </a:rPr>
              <a:t>La sospensione dal servizio con privazione della retribuzione fino ad un massimo di quindici giorni si applica nel caso previsto dall’art. 55-bis, comma 7, del d.lgs. n. 165 del 2001, </a:t>
            </a:r>
            <a:r>
              <a:rPr lang="it-IT" dirty="0">
                <a:latin typeface="Times New Roman" panose="02020603050405020304" pitchFamily="18" charset="0"/>
                <a:ea typeface="Calibri" panose="020F0502020204030204" pitchFamily="34" charset="0"/>
                <a:cs typeface="Times New Roman" panose="02020603050405020304" pitchFamily="18" charset="0"/>
              </a:rPr>
              <a:t>ossia nei casi in cui “</a:t>
            </a:r>
            <a:r>
              <a:rPr lang="it-IT" i="1" dirty="0">
                <a:latin typeface="Times New Roman" panose="02020603050405020304" pitchFamily="18" charset="0"/>
                <a:ea typeface="Calibri" panose="020F0502020204030204" pitchFamily="34" charset="0"/>
                <a:cs typeface="Times New Roman" panose="02020603050405020304" pitchFamily="18" charset="0"/>
              </a:rPr>
              <a:t>Il dipendente o il dirigente, appartenente alla stessa amministrazione pubblica dell'incolpato, che, essendo a conoscenza per ragioni di ufficio o di servizio </a:t>
            </a:r>
            <a:r>
              <a:rPr lang="it-IT" i="1" u="sng" dirty="0">
                <a:latin typeface="Times New Roman" panose="02020603050405020304" pitchFamily="18" charset="0"/>
                <a:ea typeface="Calibri" panose="020F0502020204030204" pitchFamily="34" charset="0"/>
                <a:cs typeface="Times New Roman" panose="02020603050405020304" pitchFamily="18" charset="0"/>
              </a:rPr>
              <a:t>di informazioni rilevanti per un procedimento disciplinare in corso, rifiuta, senza giustificato motivo, la collaborazione richiesta dall’Ufficio disciplinare procedente ovvero rende dichiarazioni false o reticenti, è soggetto all'applicazione, da parte dell'amministrazione di appartenenza, della sanzione disciplinare della sospensione dal servizio con privazione della retribuzione, commisurata alla gravità dell'illecito contestato al dipendente, fino ad un massimo di quindici giorni”.</a:t>
            </a:r>
          </a:p>
          <a:p>
            <a:pPr marL="285750" indent="-285750" algn="just">
              <a:lnSpc>
                <a:spcPct val="107000"/>
              </a:lnSpc>
              <a:spcAft>
                <a:spcPts val="800"/>
              </a:spcAft>
              <a:buFontTx/>
              <a:buChar char="-"/>
            </a:pPr>
            <a:r>
              <a:rPr lang="it-IT" dirty="0">
                <a:solidFill>
                  <a:srgbClr val="19191A"/>
                </a:solidFill>
                <a:latin typeface="Times New Roman" panose="02020603050405020304" pitchFamily="18" charset="0"/>
                <a:ea typeface="Times New Roman" panose="02020603050405020304" pitchFamily="18" charset="0"/>
                <a:cs typeface="Times New Roman" panose="02020603050405020304" pitchFamily="18" charset="0"/>
              </a:rPr>
              <a:t>(comma 6) </a:t>
            </a:r>
            <a:r>
              <a:rPr lang="it-IT" dirty="0">
                <a:latin typeface="Times New Roman" panose="02020603050405020304" pitchFamily="18" charset="0"/>
                <a:cs typeface="Times New Roman" panose="02020603050405020304" pitchFamily="18" charset="0"/>
              </a:rPr>
              <a:t>La sospensione dal servizio con privazione della retribuzione fino ad un massimo di tre mesi</a:t>
            </a:r>
            <a:r>
              <a:rPr lang="it-IT" dirty="0">
                <a:solidFill>
                  <a:srgbClr val="19191A"/>
                </a:solidFill>
                <a:latin typeface="Times New Roman" panose="02020603050405020304" pitchFamily="18" charset="0"/>
                <a:ea typeface="Times New Roman" panose="02020603050405020304" pitchFamily="18" charset="0"/>
                <a:cs typeface="Times New Roman" panose="02020603050405020304" pitchFamily="18" charset="0"/>
              </a:rPr>
              <a:t>, nei casi previsti dall’art. 55 sexies, comma 3, </a:t>
            </a:r>
            <a:r>
              <a:rPr lang="it-IT" dirty="0" err="1">
                <a:solidFill>
                  <a:srgbClr val="19191A"/>
                </a:solidFill>
                <a:latin typeface="Times New Roman" panose="02020603050405020304" pitchFamily="18" charset="0"/>
                <a:ea typeface="Times New Roman" panose="02020603050405020304" pitchFamily="18" charset="0"/>
                <a:cs typeface="Times New Roman" panose="02020603050405020304" pitchFamily="18" charset="0"/>
              </a:rPr>
              <a:t>d.lgs</a:t>
            </a:r>
            <a:r>
              <a:rPr lang="it-IT" dirty="0">
                <a:solidFill>
                  <a:srgbClr val="19191A"/>
                </a:solidFill>
                <a:latin typeface="Times New Roman" panose="02020603050405020304" pitchFamily="18" charset="0"/>
                <a:ea typeface="Times New Roman" panose="02020603050405020304" pitchFamily="18" charset="0"/>
                <a:cs typeface="Times New Roman" panose="02020603050405020304" pitchFamily="18" charset="0"/>
              </a:rPr>
              <a:t> 165/2001 ossia “</a:t>
            </a:r>
            <a:r>
              <a:rPr lang="it-IT" i="1" dirty="0">
                <a:solidFill>
                  <a:srgbClr val="0C0C0F"/>
                </a:solidFill>
                <a:latin typeface="Times New Roman" panose="02020603050405020304" pitchFamily="18" charset="0"/>
                <a:ea typeface="Calibri" panose="020F0502020204030204" pitchFamily="34" charset="0"/>
                <a:cs typeface="Times New Roman" panose="02020603050405020304" pitchFamily="18" charset="0"/>
              </a:rPr>
              <a:t>Il mancato esercizio o la decadenza dall'azione disciplinare, dovuti all'omissione o al ritardo, senza giustificato motivo, degli atti del procedimento disciplinare, inclusa la segnalazione di cui all'articolo 55-bis, comma 4, ovvero a valutazioni manifestamente irragionevoli di insussistenza dell'illecito in relazione a condotte aventi oggettiva e palese rilevanza disciplinare, comporta, per i soggetti responsabili, l'applicazione della sospensione dal servizio fino a un massimo di tre mesi, salva la maggiore sanzione del licenziamento prevista nei casi di cui all'articolo 55-quater, comma 1, lettera f-ter), e comma 3-quinquies. Tale condotta, per il personale con qualifica dirigenziale o titolare di funzioni o incarichi dirigenziali, è valutata anche ai fini della responsabilità di cui all'articolo 21 («Responsabilità Dirigenziale») del presente decreto. Ogni amministrazione individua preventivamente il titolare dell'azione disciplinare per le infrazioni di cui al presente comma commesse da soggetti responsabili dell'ufficio di cui all'articolo 55-bis, comma 4</a:t>
            </a:r>
            <a:r>
              <a:rPr lang="it-IT" dirty="0">
                <a:solidFill>
                  <a:srgbClr val="0C0C0F"/>
                </a:solidFill>
                <a:latin typeface="Times New Roman" panose="02020603050405020304" pitchFamily="18" charset="0"/>
                <a:ea typeface="Calibri" panose="020F0502020204030204" pitchFamily="34" charset="0"/>
                <a:cs typeface="Times New Roman" panose="02020603050405020304" pitchFamily="18" charset="0"/>
              </a:rPr>
              <a:t>”.</a:t>
            </a:r>
            <a:endParaRPr lang="it-IT"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752065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35</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29490" y="127556"/>
            <a:ext cx="10982037" cy="6367897"/>
          </a:xfrm>
          <a:prstGeom prst="rect">
            <a:avLst/>
          </a:prstGeom>
          <a:noFill/>
        </p:spPr>
        <p:txBody>
          <a:bodyPr wrap="square" rtlCol="0">
            <a:spAutoFit/>
          </a:bodyPr>
          <a:lstStyle/>
          <a:p>
            <a:pPr marL="342900" indent="-342900" algn="just">
              <a:lnSpc>
                <a:spcPct val="107000"/>
              </a:lnSpc>
              <a:buFont typeface="Times New Roman" panose="02020603050405020304" pitchFamily="18" charset="0"/>
              <a:buChar char="-"/>
            </a:pPr>
            <a:r>
              <a:rPr lang="it-IT" dirty="0">
                <a:solidFill>
                  <a:srgbClr val="19191A"/>
                </a:solidFill>
                <a:latin typeface="Times New Roman" panose="02020603050405020304" pitchFamily="18" charset="0"/>
                <a:ea typeface="Times New Roman" panose="02020603050405020304" pitchFamily="18" charset="0"/>
                <a:cs typeface="Times New Roman" panose="02020603050405020304" pitchFamily="18" charset="0"/>
              </a:rPr>
              <a:t>(comma 7) </a:t>
            </a:r>
            <a:r>
              <a:rPr lang="it-IT" dirty="0">
                <a:latin typeface="Times New Roman" panose="02020603050405020304" pitchFamily="18" charset="0"/>
                <a:cs typeface="Times New Roman" panose="02020603050405020304" pitchFamily="18" charset="0"/>
              </a:rPr>
              <a:t>La sospensione dal servizio con privazione della retribuzione da un minimo di tre giorni fino ad un massimo di tre mesi si applica nel caso previsto </a:t>
            </a:r>
            <a:r>
              <a:rPr lang="it-IT" dirty="0">
                <a:solidFill>
                  <a:srgbClr val="19191A"/>
                </a:solidFill>
                <a:latin typeface="Times New Roman" panose="02020603050405020304" pitchFamily="18" charset="0"/>
                <a:ea typeface="Times New Roman" panose="02020603050405020304" pitchFamily="18" charset="0"/>
                <a:cs typeface="Times New Roman" panose="02020603050405020304" pitchFamily="18" charset="0"/>
              </a:rPr>
              <a:t>dell’art. 55 sexies, comma 1, d.lgs. 165/2001 ossia “</a:t>
            </a:r>
            <a:r>
              <a:rPr lang="it-IT" i="1" dirty="0">
                <a:solidFill>
                  <a:srgbClr val="0C0C0F"/>
                </a:solidFill>
                <a:latin typeface="Times New Roman" panose="02020603050405020304" pitchFamily="18" charset="0"/>
                <a:ea typeface="Calibri" panose="020F0502020204030204" pitchFamily="34" charset="0"/>
                <a:cs typeface="Times New Roman" panose="02020603050405020304" pitchFamily="18" charset="0"/>
              </a:rPr>
              <a:t>La violazione di obblighi concernenti la prestazione lavorativa, che abbia determinato la condanna dell'amministrazione al risarcimento del danno, comporta comunque, nei confronti del dipendente responsabile, l'applicazione della sospensione dal servizio con privazione della retribuzione da un minimo di tre giorni fino ad un massimo di tre mesi, in proporzione all'entità del risarcimento, salvo che ricorrano i presupposti per l'applicazione di una più grave sanzione disciplinare</a:t>
            </a:r>
            <a:r>
              <a:rPr lang="it-IT" dirty="0">
                <a:solidFill>
                  <a:srgbClr val="0C0C0F"/>
                </a:solidFill>
                <a:latin typeface="Times New Roman" panose="02020603050405020304" pitchFamily="18" charset="0"/>
                <a:ea typeface="Calibri" panose="020F0502020204030204" pitchFamily="34" charset="0"/>
                <a:cs typeface="Times New Roman" panose="02020603050405020304" pitchFamily="18" charset="0"/>
              </a:rPr>
              <a:t>”.</a:t>
            </a:r>
            <a:endPar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Times New Roman" panose="02020603050405020304" pitchFamily="18" charset="0"/>
              <a:buChar char="-"/>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(comma 8) </a:t>
            </a:r>
            <a:r>
              <a:rPr lang="it-IT" dirty="0">
                <a:latin typeface="Times New Roman" panose="02020603050405020304" pitchFamily="18" charset="0"/>
                <a:cs typeface="Times New Roman" panose="02020603050405020304" pitchFamily="18" charset="0"/>
              </a:rPr>
              <a:t>La sanzione disciplinare della sospensione dal servizio con privazione della retribuzione da 11 giorni fino ad un massimo di 6 mesi, si applica ad esempio: recidiva nel biennio delle mancanze previste nel comma 4 </a:t>
            </a:r>
            <a:r>
              <a:rPr lang="it-IT" i="1" dirty="0">
                <a:solidFill>
                  <a:srgbClr val="0C0C0F"/>
                </a:solidFill>
                <a:latin typeface="Times New Roman" panose="02020603050405020304" pitchFamily="18" charset="0"/>
                <a:ea typeface="Calibri" panose="020F0502020204030204" pitchFamily="34" charset="0"/>
                <a:cs typeface="Times New Roman" panose="02020603050405020304" pitchFamily="18" charset="0"/>
              </a:rPr>
              <a:t>(</a:t>
            </a:r>
            <a:r>
              <a:rPr lang="it-IT" i="1" dirty="0">
                <a:latin typeface="Times New Roman" panose="02020603050405020304" pitchFamily="18" charset="0"/>
                <a:cs typeface="Times New Roman" panose="02020603050405020304" pitchFamily="18" charset="0"/>
              </a:rPr>
              <a:t>La sanzione disciplinare della sospensione dal servizio con privazione della retribuzione fino a un massimo di 10 giorni si applica ad esempio</a:t>
            </a:r>
            <a:r>
              <a:rPr lang="it-IT" i="1" dirty="0">
                <a:latin typeface="Times New Roman" panose="02020603050405020304" pitchFamily="18" charset="0"/>
                <a:ea typeface="Calibri" panose="020F0502020204030204" pitchFamily="34" charset="0"/>
                <a:cs typeface="Times New Roman" panose="02020603050405020304" pitchFamily="18" charset="0"/>
              </a:rPr>
              <a:t>: recidive mancanze di cui al comma 3; particolari gravità previste dal comma 3; violazione degli obblighi di vigilanza;</a:t>
            </a:r>
            <a:r>
              <a:rPr lang="it-IT" i="1" dirty="0">
                <a:latin typeface="Times New Roman" panose="02020603050405020304" pitchFamily="18" charset="0"/>
                <a:cs typeface="Times New Roman" panose="02020603050405020304" pitchFamily="18" charset="0"/>
              </a:rPr>
              <a:t> svolgimento di attività che, durante lo stato di malattia o di infortunio, ritardino il recupero psico-fisico; manifestazioni ingiuriose nei confronti dell'amministrazione, salvo che siano espressione della libertà di pensiero, ai sensi dell'art. 1 della legge n. 300 del 1970; violazione del segreto di ufficio inerente ad atti o attività non soggetti a pubblicità)</a:t>
            </a:r>
            <a:r>
              <a:rPr lang="it-IT" dirty="0">
                <a:latin typeface="Times New Roman" panose="02020603050405020304" pitchFamily="18" charset="0"/>
                <a:cs typeface="Times New Roman" panose="02020603050405020304" pitchFamily="18" charset="0"/>
              </a:rPr>
              <a:t>; occultamento, da parte del responsabile della custodia, del controllo o della vigilanza, di fatti e circostanze relativi ad illecito uso, manomissione, distrazione o sottrazione di somme o beni di pertinenza dell’ente o ad esso affidati; atti, comportamenti lesivi della dignità della persona o molestie a carattere sessuale, anche ove non sussista la gravità e la reiterazione oppure che non riguardino allievi e studenti; alterchi con vie di fatto negli ambienti di lavoro, anche con gli utenti; fino a due assenze ingiustificate dal servizio in continuità con le giornate festive e di riposo settimanale. </a:t>
            </a:r>
            <a:endParaRPr lang="it-IT" dirty="0"/>
          </a:p>
          <a:p>
            <a:pPr marL="342900" lvl="0" indent="-342900" algn="just">
              <a:lnSpc>
                <a:spcPct val="107000"/>
              </a:lnSpc>
              <a:spcAft>
                <a:spcPts val="800"/>
              </a:spcAft>
              <a:buFont typeface="Times New Roman" panose="02020603050405020304" pitchFamily="18" charset="0"/>
              <a:buChar char="-"/>
            </a:pPr>
            <a:endParaRPr lang="it-IT"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882000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36</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98764" y="136525"/>
            <a:ext cx="10723418" cy="5805885"/>
          </a:xfrm>
          <a:prstGeom prst="rect">
            <a:avLst/>
          </a:prstGeom>
          <a:noFill/>
        </p:spPr>
        <p:txBody>
          <a:bodyPr wrap="square" rtlCol="0">
            <a:spAutoFit/>
          </a:bodyPr>
          <a:lstStyle/>
          <a:p>
            <a:pPr algn="just">
              <a:lnSpc>
                <a:spcPct val="107000"/>
              </a:lnSpc>
              <a:spcAft>
                <a:spcPts val="800"/>
              </a:spcAft>
            </a:pPr>
            <a:r>
              <a:rPr lang="it-IT" kern="100" dirty="0">
                <a:latin typeface="Times New Roman" panose="02020603050405020304" pitchFamily="18" charset="0"/>
                <a:ea typeface="Calibri" panose="020F0502020204030204" pitchFamily="34" charset="0"/>
                <a:cs typeface="Times New Roman" panose="02020603050405020304" pitchFamily="18" charset="0"/>
              </a:rPr>
              <a:t>Al fine di meglio esplicitare le sanzioni disciplinari che sovente vengono irrogate ai docenti si riportano di seguito degli esempi a mero titolo esemplificativo. </a:t>
            </a:r>
          </a:p>
          <a:p>
            <a:pPr algn="just">
              <a:lnSpc>
                <a:spcPct val="107000"/>
              </a:lnSpc>
            </a:pPr>
            <a:r>
              <a:rPr lang="it-IT" b="1" kern="100" dirty="0">
                <a:latin typeface="Times New Roman" panose="02020603050405020304" pitchFamily="18" charset="0"/>
                <a:ea typeface="Calibri" panose="020F0502020204030204" pitchFamily="34" charset="0"/>
                <a:cs typeface="Times New Roman" panose="02020603050405020304" pitchFamily="18" charset="0"/>
              </a:rPr>
              <a:t>Rimprovero scritto c.d. Censura</a:t>
            </a:r>
            <a:r>
              <a:rPr lang="it-IT" kern="100" dirty="0">
                <a:latin typeface="Times New Roman" panose="02020603050405020304" pitchFamily="18" charset="0"/>
                <a:ea typeface="Calibri" panose="020F0502020204030204" pitchFamily="34" charset="0"/>
                <a:cs typeface="Times New Roman" panose="02020603050405020304" pitchFamily="18" charset="0"/>
              </a:rPr>
              <a:t>: La sanzione era irrogata al docente per non avere rispettato l’ordine impartitogli dal Preside dell’istituto di «marcare» l’orario di servizio, sia di entrata che di uscita. Importante ovviamente è sempre il criterio di proporzionalità da applicarsi in relazione ai fatti per come realmente occorsi.</a:t>
            </a:r>
          </a:p>
          <a:p>
            <a:pPr algn="just">
              <a:lnSpc>
                <a:spcPct val="107000"/>
              </a:lnSpc>
            </a:pPr>
            <a:r>
              <a:rPr lang="it-IT" kern="100" dirty="0">
                <a:latin typeface="Times New Roman" panose="02020603050405020304" pitchFamily="18" charset="0"/>
                <a:ea typeface="Calibri" panose="020F0502020204030204" pitchFamily="34" charset="0"/>
                <a:cs typeface="Times New Roman" panose="02020603050405020304" pitchFamily="18" charset="0"/>
              </a:rPr>
              <a:t>A tal proposito la Suprema Corte di Cassazione, con sentenza n. 11025/2006 stabilisce che solo per il personale ATA esiste l’obbligo di adempiere alle formalità previste per la rilevazione delle presenze, e non anche per il personale docente. Nella specie, la S.C. ha ritenuto illegittima la disposizione impartita dal preside al personale docente di marcare l’orario di servizio, sia in entrata che in uscita, con il cartellino magnetico e, conseguentemente, decidendo nel merito, ha annullato la sanzione disciplinare inflitta dal Provveditore agli studi ad un insegnante per non aver rispettato l’ordine impartitogli. </a:t>
            </a:r>
          </a:p>
          <a:p>
            <a:pPr algn="just">
              <a:lnSpc>
                <a:spcPct val="107000"/>
              </a:lnSpc>
            </a:pPr>
            <a:endParaRPr lang="it-IT" kern="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kern="100" dirty="0">
                <a:latin typeface="Times New Roman" panose="02020603050405020304" pitchFamily="18" charset="0"/>
                <a:ea typeface="Calibri" panose="020F0502020204030204" pitchFamily="34" charset="0"/>
                <a:cs typeface="Times New Roman" panose="02020603050405020304" pitchFamily="18" charset="0"/>
              </a:rPr>
              <a:t>Nota è anche la decisione del Tribunale di Bologna n. 633 del 29 dicembre 2020 che confermava la censura irrogata dal dirigente scolastico all’insegnante che aveva punito la vittima di bullismo.</a:t>
            </a:r>
          </a:p>
          <a:p>
            <a:pPr algn="just">
              <a:lnSpc>
                <a:spcPct val="107000"/>
              </a:lnSpc>
            </a:pPr>
            <a:r>
              <a:rPr lang="it-IT" dirty="0">
                <a:latin typeface="Times New Roman" panose="02020603050405020304" pitchFamily="18" charset="0"/>
                <a:cs typeface="Times New Roman" panose="02020603050405020304" pitchFamily="18" charset="0"/>
              </a:rPr>
              <a:t>Al centro del processo la condotta di una professoressa di una scuola superiore della provincia di Bologna che aveva messo in punizione una studentessa, la quale, in realtà, aveva in precedenza denunciato al preside di aver subito atti di bullismo da parte dei compagni di classe. La ragazza era stata vittima inoltre di lanci di oggetti da parte degli alunni più grandi, ripetenti, problematici e con precedenti di aggressività anche in ambito extrascolastico.</a:t>
            </a:r>
          </a:p>
        </p:txBody>
      </p:sp>
    </p:spTree>
    <p:extLst>
      <p:ext uri="{BB962C8B-B14F-4D97-AF65-F5344CB8AC3E}">
        <p14:creationId xmlns:p14="http://schemas.microsoft.com/office/powerpoint/2010/main" val="15159168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37</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98764" y="136525"/>
            <a:ext cx="10723418" cy="5539978"/>
          </a:xfrm>
          <a:prstGeom prst="rect">
            <a:avLst/>
          </a:prstGeom>
          <a:noFill/>
        </p:spPr>
        <p:txBody>
          <a:bodyPr wrap="square" rtlCol="0">
            <a:spAutoFit/>
          </a:bodyPr>
          <a:lstStyle/>
          <a:p>
            <a:pPr algn="just"/>
            <a:r>
              <a:rPr lang="it-IT" sz="1600" dirty="0">
                <a:latin typeface="Times New Roman" panose="02020603050405020304" pitchFamily="18" charset="0"/>
                <a:cs typeface="Times New Roman" panose="02020603050405020304" pitchFamily="18" charset="0"/>
              </a:rPr>
              <a:t>Ma l’insegnante, evidentemente, aveva dato più credito alla ricostruzione dei fatti dei compagni che sostenevano di essere stati insultati dalla ragazza. Infatti la docente, anziché indagare sulla situazione e parlarne col preside, aveva isolato la studentessa e l’aveva colpita con una nota disciplinare. L’aveva inoltre costretta a scrivere una lettera di scuse ai compagni e a ripetere una verifica (dopo averle fatto confessare di aver copiato) mentre tutti gli altri insieme scrivevano una lettera al preside riportando i comportamenti negativi dell’alunna.</a:t>
            </a:r>
          </a:p>
          <a:p>
            <a:pPr algn="just"/>
            <a:r>
              <a:rPr lang="it-IT" sz="1600" dirty="0">
                <a:latin typeface="Times New Roman" panose="02020603050405020304" pitchFamily="18" charset="0"/>
                <a:cs typeface="Times New Roman" panose="02020603050405020304" pitchFamily="18" charset="0"/>
              </a:rPr>
              <a:t>I genitori della ragazza però hanno inviato una segnalazione al preside. All’insegnante è quindi stata irrogata la sanzione disciplinare della censura, che la docente ha impugnato in tribunale.</a:t>
            </a:r>
          </a:p>
          <a:p>
            <a:pPr algn="just"/>
            <a:r>
              <a:rPr lang="it-IT" sz="1600" dirty="0">
                <a:latin typeface="Times New Roman" panose="02020603050405020304" pitchFamily="18" charset="0"/>
                <a:cs typeface="Times New Roman" panose="02020603050405020304" pitchFamily="18" charset="0"/>
              </a:rPr>
              <a:t>L’insegnante si è difesa sostenendo che il suo comportamento aveva la finalità di tutelare la ragazza, non di punirla. Da qui la motivazione della sentenza che definisce la situazione paradossale. «Ci si chiede - scrive il giudice - cosa avrebbe fatto l’insegnante se avesse voluto sanzionare l’allieva, se per tutelarla la si è umiliata, isolata, messa alla gogna». Può darsi - continua la sentenza - che nel lavoro «per fare del bene si faccia involontariamente del male, ma se dopo la contestazione non si comprendono gli errori commessi allora la censura è davvero una sanzione troppo modesta», anche per il rischio di ripetere in futuro errori simili. La sentenza si concentra sulla responsabilità degli insegnanti nei casi di bullismo, definendo grave la condotta di chi non segnala i fatti al dirigente e non riesce a inquadrare correttamente gli episodi, finendo per isolare la vittima.</a:t>
            </a:r>
          </a:p>
          <a:p>
            <a:pPr algn="just"/>
            <a:r>
              <a:rPr lang="it-IT" sz="1600" dirty="0">
                <a:latin typeface="Times New Roman" panose="02020603050405020304" pitchFamily="18" charset="0"/>
                <a:cs typeface="Times New Roman" panose="02020603050405020304" pitchFamily="18" charset="0"/>
              </a:rPr>
              <a:t>Va ricordato che la legge 71/2017 contro il cyberbullismo ha rafforzato il ruolo preventivo ed educativo degli insegnanti quando si trovino a dover fronteggiare episodi di prevaricazione all’interno della classe, prevedendo precise azioni di contrasto che mettano al centro la tutela della vittima. Minimizzare, ridicolizzare o non ascoltare le richieste di aiuto di un alunno rappresentano condotte gravi da parte dell’insegnante che perciò deve essere censurata. </a:t>
            </a:r>
            <a:r>
              <a:rPr lang="it-IT" sz="1600" u="sng" dirty="0">
                <a:latin typeface="Times New Roman" panose="02020603050405020304" pitchFamily="18" charset="0"/>
                <a:cs typeface="Times New Roman" panose="02020603050405020304" pitchFamily="18" charset="0"/>
              </a:rPr>
              <a:t>I docenti - si legge nella sentenza - hanno il compito di arginare le situazioni di conflitto all’interno della classe, evitando i casi di isolamento dal gruppo. Dare la colpa agli altri, </a:t>
            </a:r>
            <a:r>
              <a:rPr lang="it-IT" sz="1600" u="sng" dirty="0" err="1">
                <a:latin typeface="Times New Roman" panose="02020603050405020304" pitchFamily="18" charset="0"/>
                <a:cs typeface="Times New Roman" panose="02020603050405020304" pitchFamily="18" charset="0"/>
              </a:rPr>
              <a:t>autoelogiarsi</a:t>
            </a:r>
            <a:r>
              <a:rPr lang="it-IT" sz="1600" u="sng" dirty="0">
                <a:latin typeface="Times New Roman" panose="02020603050405020304" pitchFamily="18" charset="0"/>
                <a:cs typeface="Times New Roman" panose="02020603050405020304" pitchFamily="18" charset="0"/>
              </a:rPr>
              <a:t>, non informare il superiore gerarchico e non ammettere i propri errori fa scattare la mala fede che legittima sanzioni disciplinari anche più gravi della censura.</a:t>
            </a:r>
          </a:p>
          <a:p>
            <a:pPr algn="just"/>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12088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38</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54183" y="259433"/>
            <a:ext cx="10723418" cy="5469959"/>
          </a:xfrm>
          <a:prstGeom prst="rect">
            <a:avLst/>
          </a:prstGeom>
          <a:noFill/>
        </p:spPr>
        <p:txBody>
          <a:bodyPr wrap="square" rtlCol="0">
            <a:spAutoFit/>
          </a:bodyPr>
          <a:lstStyle/>
          <a:p>
            <a:pPr algn="just">
              <a:lnSpc>
                <a:spcPct val="107000"/>
              </a:lnSpc>
            </a:pPr>
            <a:r>
              <a:rPr lang="it-IT" sz="1600" b="1" dirty="0">
                <a:latin typeface="Times New Roman" panose="02020603050405020304" pitchFamily="18" charset="0"/>
                <a:ea typeface="Calibri" panose="020F0502020204030204" pitchFamily="34" charset="0"/>
                <a:cs typeface="Times New Roman" panose="02020603050405020304" pitchFamily="18" charset="0"/>
              </a:rPr>
              <a:t>Sospensione: </a:t>
            </a:r>
            <a:r>
              <a:rPr lang="it-IT" sz="1600" dirty="0">
                <a:latin typeface="Times New Roman" panose="02020603050405020304" pitchFamily="18" charset="0"/>
                <a:cs typeface="Times New Roman" panose="02020603050405020304" pitchFamily="18" charset="0"/>
              </a:rPr>
              <a:t>La sospensione dall'insegnamento o dall'ufficio consiste nel divieto di esercitare la funzione docente con la perdita del trattamento economico ordinario e il ritardo di un anno nell’attribuzione dell’aumento periodico dello stipendio. </a:t>
            </a:r>
            <a:r>
              <a:rPr lang="it-IT" sz="1600" dirty="0">
                <a:latin typeface="Times New Roman" panose="02020603050405020304" pitchFamily="18" charset="0"/>
                <a:ea typeface="Calibri" panose="020F0502020204030204" pitchFamily="34" charset="0"/>
                <a:cs typeface="Times New Roman" panose="02020603050405020304" pitchFamily="18" charset="0"/>
              </a:rPr>
              <a:t>Va chiarito che tale sanzione deve essere tenuta chiaramente distinta dalla sospensione cautelare. Quest’ultima che trova la propria regolamentazione, per alcune specifiche ipotesi, nella legge e, in generale, nella contrattazione collettiva, può essere disposta in pendenza del procedimento disciplinare o dell’eventuale procedimento penale avente ad oggetto gli stessi fatti. Si tratta, come vedremo, di una misura di autotutela dell’Amministrazione che ha interesse ad impedire che, nelle more del procedimento disciplinare o del processo penale, la presenza del lavoratore in servizio possa minare la fiducia dei cittadini o costituire un ostacolo all’accertamento della verità: per tale motivo, non è richiesto il contraddittorio dell’interessato a differenza che nel caso della sospensione – sanzione. Inoltre, il dipendente sospeso cautelarmente conserva, salvi i casi di sospensione obbligatoria, il diritto alla retribuzione, anche se, ad avviso della giurisprudenza, devono essere esclusi gli emolumenti accessori e la maturazione delle ferie durante il periodo non lavorato, che viene comunque in rilievo ai fini del computo della sanzione al termine del procedimento.</a:t>
            </a:r>
            <a:endParaRPr lang="it-IT" sz="1600" b="1"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it-IT"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Esempio di sospensione ordinaria</a:t>
            </a:r>
            <a:r>
              <a:rPr lang="it-IT" sz="1600" dirty="0">
                <a:latin typeface="Times New Roman" panose="02020603050405020304" pitchFamily="18" charset="0"/>
                <a:cs typeface="Times New Roman" panose="02020603050405020304" pitchFamily="18" charset="0"/>
              </a:rPr>
              <a:t>: Le Sezioni Unite della Corte di Cassazione con la sentenza </a:t>
            </a:r>
            <a:r>
              <a:rPr lang="it-IT" sz="1600" b="1" dirty="0">
                <a:latin typeface="Times New Roman" panose="02020603050405020304" pitchFamily="18" charset="0"/>
                <a:cs typeface="Times New Roman" panose="02020603050405020304" pitchFamily="18" charset="0"/>
              </a:rPr>
              <a:t>n. 24414/2021</a:t>
            </a:r>
            <a:r>
              <a:rPr lang="it-IT" sz="1600" dirty="0">
                <a:latin typeface="Times New Roman" panose="02020603050405020304" pitchFamily="18" charset="0"/>
                <a:cs typeface="Times New Roman" panose="02020603050405020304" pitchFamily="18" charset="0"/>
              </a:rPr>
              <a:t> annullavano, una pronuncia della Sezione Lavoro della Corte di Appello di Perugia, originata da atti di rimozione del crocifisso, da parte del docente di lettere della III A di un istituto professionale di Stato.</a:t>
            </a:r>
          </a:p>
          <a:p>
            <a:pPr algn="just"/>
            <a:r>
              <a:rPr lang="it-IT" sz="1600" dirty="0">
                <a:latin typeface="Times New Roman" panose="02020603050405020304" pitchFamily="18" charset="0"/>
                <a:cs typeface="Times New Roman" panose="02020603050405020304" pitchFamily="18" charset="0"/>
              </a:rPr>
              <a:t>Nel merito della vicenda, sono stati gli stessi studenti, riuniti in assemblea, a deliberare di mantenere il crocifisso appeso alla parete dell’aula durante le lezioni. Alla delibera assembleare seguiva la circolare del Dirigente che invitava i professori al rispetto della volontà studentesca. Ma il docente di lettere aveva continuato a rimuovere il simbolo all’inizio delle lezioni, per poi riappenderlo alla fine delle stesse. Quanto detto comportava a carico del menzionato docente l’avvio di un procedimento disciplinare dalla Direzione Scolastica Regionale dietro segnalazione del Dirigente Scolastico, che si concludeva con l’irrogazione della sospensione all’insegnamento per 30 giorni. </a:t>
            </a:r>
          </a:p>
        </p:txBody>
      </p:sp>
    </p:spTree>
    <p:extLst>
      <p:ext uri="{BB962C8B-B14F-4D97-AF65-F5344CB8AC3E}">
        <p14:creationId xmlns:p14="http://schemas.microsoft.com/office/powerpoint/2010/main" val="12836572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39</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60218" y="312016"/>
            <a:ext cx="11111345" cy="5909310"/>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Il docente impugnava quindi, innanzi alla sezione Lavoro del Tribunale, sia l’ordine di servizio del Dirigente Scolastico, reputandolo discriminatorio verso coloro che non si riconoscevano nel simbolo religioso, sia il provvedimento dell’Ufficio Scolastico col quale gli era stata inflitta la sanzione, in quanto volto a punire una condotta che, a dire del ricorrente, costituiva al contrario esercizio del potere di autotutela in relazione alla libertà di insegnamento e di coscienza in materia religiosa.</a:t>
            </a:r>
          </a:p>
          <a:p>
            <a:pPr algn="just"/>
            <a:r>
              <a:rPr lang="it-IT" dirty="0">
                <a:latin typeface="Times New Roman" panose="02020603050405020304" pitchFamily="18" charset="0"/>
                <a:cs typeface="Times New Roman" panose="02020603050405020304" pitchFamily="18" charset="0"/>
              </a:rPr>
              <a:t>Tuttavia, il Tribunale adito respingeva la domanda del docente al pari del giudice territoriale.</a:t>
            </a:r>
          </a:p>
          <a:p>
            <a:pPr algn="just"/>
            <a:r>
              <a:rPr lang="it-IT" dirty="0">
                <a:latin typeface="Times New Roman" panose="02020603050405020304" pitchFamily="18" charset="0"/>
                <a:cs typeface="Times New Roman" panose="02020603050405020304" pitchFamily="18" charset="0"/>
              </a:rPr>
              <a:t>Diversamente, per la Cassazione è risultata illegittima la sanzione disciplinare di trenta giorni di sospensione dall’insegnamento inflitta al docente-lavoratore. </a:t>
            </a:r>
          </a:p>
          <a:p>
            <a:pPr algn="just"/>
            <a:r>
              <a:rPr lang="it-IT" dirty="0">
                <a:latin typeface="Times New Roman" panose="02020603050405020304" pitchFamily="18" charset="0"/>
                <a:cs typeface="Times New Roman" panose="02020603050405020304" pitchFamily="18" charset="0"/>
              </a:rPr>
              <a:t>In uno dei passaggi più significativi della decisione, la Suprema Corte afferma che la comunità scolastica può decidere di esporre il crocifisso in aula con valutazione che sia frutto delle convinzioni di tutti i componenti della medesima comunità, cercando un ragionevole accomodamento tra eventuali posizioni difformi. Il docente dissenziente non ha un potere di veto o di interdizione assoluta rispetto all’affissione del crocifisso, ma deve essere ricercata, da parte della scuola, una soluzione che tenga conto del suo punto di vista e che rispetti la sua libertà negativa di religione.</a:t>
            </a:r>
          </a:p>
          <a:p>
            <a:pPr algn="just"/>
            <a:r>
              <a:rPr lang="it-IT" dirty="0">
                <a:latin typeface="Times New Roman" panose="02020603050405020304" pitchFamily="18" charset="0"/>
                <a:cs typeface="Times New Roman" panose="02020603050405020304" pitchFamily="18" charset="0"/>
              </a:rPr>
              <a:t>L’ordine di servizio risulta illegittimo in quanto non ha cercato, e neppure promosso, un accomodamento da tutti sostenibile, sollecitando i protagonisti a valutare le plurime possibilità praticabili sulle modalità di esposizione. Per l’effetto, ne è derivata l’illegittimità della sanzione disciplinare inflitta al docente.</a:t>
            </a:r>
          </a:p>
          <a:p>
            <a:pPr algn="just"/>
            <a:r>
              <a:rPr lang="it-IT" dirty="0">
                <a:latin typeface="Times New Roman" panose="02020603050405020304" pitchFamily="18" charset="0"/>
                <a:cs typeface="Times New Roman" panose="02020603050405020304" pitchFamily="18" charset="0"/>
              </a:rPr>
              <a:t>Nel caso concreto le Sezioni Unite hanno rilevato che la circolare del dirigente scolastico, consistente nel puro e semplice ordine di affissione del simbolo religioso, non è conforme al modello e al metodo di  una comunità scolastica dialogante  che ricerca una soluzione condivisa nel rispetto delle diverse sensibilità. </a:t>
            </a:r>
          </a:p>
          <a:p>
            <a:pPr algn="just"/>
            <a:r>
              <a:rPr lang="it-IT" dirty="0">
                <a:latin typeface="Times New Roman" panose="02020603050405020304" pitchFamily="18" charset="0"/>
                <a:cs typeface="Times New Roman" panose="02020603050405020304" pitchFamily="18" charset="0"/>
              </a:rPr>
              <a:t>Ciò comporta la caducazione della sanzione disciplinare inflitta al professore. </a:t>
            </a:r>
          </a:p>
          <a:p>
            <a:pPr algn="just"/>
            <a:r>
              <a:rPr lang="it-IT" dirty="0">
                <a:latin typeface="Times New Roman" panose="02020603050405020304" pitchFamily="18" charset="0"/>
                <a:cs typeface="Times New Roman" panose="02020603050405020304" pitchFamily="18" charset="0"/>
              </a:rPr>
              <a:t>L’affissione del crocifisso non costituisce un atto di discriminazione del docente dissenziente per causa di religione.</a:t>
            </a:r>
          </a:p>
        </p:txBody>
      </p:sp>
    </p:spTree>
    <p:extLst>
      <p:ext uri="{BB962C8B-B14F-4D97-AF65-F5344CB8AC3E}">
        <p14:creationId xmlns:p14="http://schemas.microsoft.com/office/powerpoint/2010/main" val="24092369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40</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60218" y="197346"/>
            <a:ext cx="11111345" cy="3332387"/>
          </a:xfrm>
          <a:prstGeom prst="rect">
            <a:avLst/>
          </a:prstGeom>
          <a:noFill/>
        </p:spPr>
        <p:txBody>
          <a:bodyPr wrap="square" rtlCol="0">
            <a:spAutoFit/>
          </a:bodyPr>
          <a:lstStyle/>
          <a:p>
            <a:pPr algn="just">
              <a:lnSpc>
                <a:spcPct val="107000"/>
              </a:lnSpc>
            </a:pPr>
            <a:r>
              <a:rPr lang="it-IT"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2. Esempio di sospensione ordinaria</a:t>
            </a:r>
            <a:r>
              <a:rPr lang="it-IT" kern="100" dirty="0">
                <a:latin typeface="Times New Roman" panose="02020603050405020304" pitchFamily="18" charset="0"/>
                <a:ea typeface="Calibri" panose="020F0502020204030204" pitchFamily="34" charset="0"/>
                <a:cs typeface="Times New Roman" panose="02020603050405020304" pitchFamily="18" charset="0"/>
              </a:rPr>
              <a:t>: In altro caso, la sospensione veniva irrogata nei confronti del docente che, durante una interrogazione, rispondeva al cellulare. </a:t>
            </a:r>
          </a:p>
          <a:p>
            <a:pPr algn="just">
              <a:lnSpc>
                <a:spcPct val="107000"/>
              </a:lnSpc>
            </a:pPr>
            <a:r>
              <a:rPr lang="it-IT" kern="100" dirty="0">
                <a:latin typeface="Times New Roman" panose="02020603050405020304" pitchFamily="18" charset="0"/>
                <a:ea typeface="Calibri" panose="020F0502020204030204" pitchFamily="34" charset="0"/>
                <a:cs typeface="Times New Roman" panose="02020603050405020304" pitchFamily="18" charset="0"/>
              </a:rPr>
              <a:t>La Corte d’Appello di Milano con sentenza n. 462/2019 stabiliva che è legittima la sospensione disciplinare comminata ad un’insegnante accusata di aver risposto al cellulare durante la lezione. </a:t>
            </a:r>
          </a:p>
          <a:p>
            <a:pPr algn="just">
              <a:lnSpc>
                <a:spcPct val="107000"/>
              </a:lnSpc>
            </a:pPr>
            <a:r>
              <a:rPr lang="it-IT" kern="100" dirty="0">
                <a:latin typeface="Times New Roman" panose="02020603050405020304" pitchFamily="18" charset="0"/>
                <a:ea typeface="Calibri" panose="020F0502020204030204" pitchFamily="34" charset="0"/>
                <a:cs typeface="Times New Roman" panose="02020603050405020304" pitchFamily="18" charset="0"/>
              </a:rPr>
              <a:t>L’uso del cellulare durante lo svolgimento delle lezioni scolastiche costituisce infrazione disciplinare anche per il personale docente, avendo, detta condotta implicazioni sul modello educativo, richiamato nelle citate circolari, secondo cui: </a:t>
            </a:r>
          </a:p>
          <a:p>
            <a:pPr algn="just">
              <a:lnSpc>
                <a:spcPct val="107000"/>
              </a:lnSpc>
            </a:pPr>
            <a:r>
              <a:rPr lang="it-IT" kern="100" dirty="0">
                <a:latin typeface="Times New Roman" panose="02020603050405020304" pitchFamily="18" charset="0"/>
                <a:ea typeface="Calibri" panose="020F0502020204030204" pitchFamily="34" charset="0"/>
                <a:cs typeface="Times New Roman" panose="02020603050405020304" pitchFamily="18" charset="0"/>
              </a:rPr>
              <a:t>«</a:t>
            </a:r>
            <a:r>
              <a:rPr lang="it-IT" i="1" kern="100" dirty="0">
                <a:latin typeface="Times New Roman" panose="02020603050405020304" pitchFamily="18" charset="0"/>
                <a:ea typeface="Calibri" panose="020F0502020204030204" pitchFamily="34" charset="0"/>
                <a:cs typeface="Times New Roman" panose="02020603050405020304" pitchFamily="18" charset="0"/>
              </a:rPr>
              <a:t>la scuola è una risorsa fondamentale in quanto assume il ruolo di luogo di crescita civile e culturale per una piena valorizzazione della persona, rafforzando l’esistenza di una comunità educante in cui ragazzi e adulti, docenti e genitori, vengono coinvolti in un’alleanza educativa che contribuisca ad individuare non solo contenuti e competenze da acquisire, ma anche obiettivi e valori da trasmettere per costruire insieme, identità, appartenenza e responsabilità»</a:t>
            </a:r>
            <a:r>
              <a:rPr lang="it-IT" kern="100" dirty="0">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5263009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41</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01479" y="243238"/>
            <a:ext cx="10880437" cy="5703293"/>
          </a:xfrm>
          <a:prstGeom prst="rect">
            <a:avLst/>
          </a:prstGeom>
          <a:noFill/>
        </p:spPr>
        <p:txBody>
          <a:bodyPr wrap="square" rtlCol="0">
            <a:spAutoFit/>
          </a:bodyPr>
          <a:lstStyle/>
          <a:p>
            <a:pPr algn="just">
              <a:lnSpc>
                <a:spcPct val="107000"/>
              </a:lnSpc>
            </a:pPr>
            <a:r>
              <a:rPr lang="it-IT" kern="100" dirty="0">
                <a:latin typeface="Times New Roman" panose="02020603050405020304" pitchFamily="18" charset="0"/>
                <a:ea typeface="Calibri" panose="020F0502020204030204" pitchFamily="34" charset="0"/>
                <a:cs typeface="Times New Roman" panose="02020603050405020304" pitchFamily="18" charset="0"/>
              </a:rPr>
              <a:t>Il Tribunale di Fermo con la sentenza n. 90/2022 analizzava il caso dell’insegnante sospeso per aver sferrato un calcio allo studente e riforma la sanzione rideterminandola nella censura, condannando altresì il Ministero a restituire le trattenute economiche operate. </a:t>
            </a:r>
          </a:p>
          <a:p>
            <a:pPr algn="just">
              <a:lnSpc>
                <a:spcPct val="107000"/>
              </a:lnSpc>
            </a:pPr>
            <a:r>
              <a:rPr lang="it-IT" kern="100" dirty="0">
                <a:latin typeface="Times New Roman" panose="02020603050405020304" pitchFamily="18" charset="0"/>
                <a:ea typeface="Calibri" panose="020F0502020204030204" pitchFamily="34" charset="0"/>
                <a:cs typeface="Times New Roman" panose="02020603050405020304" pitchFamily="18" charset="0"/>
              </a:rPr>
              <a:t>Di seguito la difesa del docente: "</a:t>
            </a:r>
            <a:r>
              <a:rPr lang="it-IT" i="1" kern="100" dirty="0">
                <a:latin typeface="Times New Roman" panose="02020603050405020304" pitchFamily="18" charset="0"/>
                <a:ea typeface="Calibri" panose="020F0502020204030204" pitchFamily="34" charset="0"/>
                <a:cs typeface="Times New Roman" panose="02020603050405020304" pitchFamily="18" charset="0"/>
              </a:rPr>
              <a:t>l'addebito consisteva nell'aver colpito il 20 novembre 2020 con un calcio sul sedere dell’alunno, riferiva che quella mattina prima di iniziare la terza ora di lezione di tecnologia nella classe II A dell'I.C. ### di ### aveva consentito ad alcuni studenti di completare la verifica di italiano impartita nelle precedenti prime due ore dal prof. ### ed aveva dovuto fronteggiare e sedare le azioni di disturbo poste in essere dall'alunno ### A detta del ricorrente, dal momento che quest'ultimo si alzava dal proprio posto, lanciava oggetti, si spostava continuamente e freneticamente tra i banchi, gli voltava le spalle e sferrava piccoli schiaffi e pugni ai compagni in forma provocatoria, egli l'aveva incaricato di ritirare gli elaborati e portarli alla cattedra e, vedendo che il ragazzo continuava a disturbare ed assumeva atteggiamenti irriguardosi continuando a correre nella classe, gli si era avvicinato. A quel punto nel trambusto l'### gli aveva urtato la gamba destra ed aveva urtato con la parte posteriore del corpo sul proprio banco. Nell'evidenziare l'involontarietà ed istantaneità del gesto e le scuse presentate all'allievo, insisteva per l'annullamento della sanzione disciplinare irrogata, anche sotto il profilo del difetto di proporzionalità e mancata graduazione</a:t>
            </a:r>
            <a:r>
              <a:rPr lang="it-IT" kern="100"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pPr>
            <a:r>
              <a:rPr lang="it-IT" kern="100" dirty="0">
                <a:latin typeface="Times New Roman" panose="02020603050405020304" pitchFamily="18" charset="0"/>
                <a:ea typeface="Calibri" panose="020F0502020204030204" pitchFamily="34" charset="0"/>
                <a:cs typeface="Times New Roman" panose="02020603050405020304" pitchFamily="18" charset="0"/>
              </a:rPr>
              <a:t>Il Giudice riteneva che il comportamento del docente parametrato all’incapacità dell’alunno di rispettare e seguire le indicazioni dell’insegnante, all’assenza di supporto dell’insegnante di sostegno, alla istantaneità del contatto fisico di modico impatto e all’assenza di conseguenze pregiudizievoli all’integrità psicofisica, assurgeva a mancanza non grave tale da essere sanzionata con la sola censura.</a:t>
            </a:r>
          </a:p>
        </p:txBody>
      </p:sp>
    </p:spTree>
    <p:extLst>
      <p:ext uri="{BB962C8B-B14F-4D97-AF65-F5344CB8AC3E}">
        <p14:creationId xmlns:p14="http://schemas.microsoft.com/office/powerpoint/2010/main" val="11628122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42</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17235" y="393617"/>
            <a:ext cx="10880437" cy="5632311"/>
          </a:xfrm>
          <a:prstGeom prst="rect">
            <a:avLst/>
          </a:prstGeom>
          <a:noFill/>
        </p:spPr>
        <p:txBody>
          <a:bodyPr wrap="square" rtlCol="0">
            <a:spAutoFit/>
          </a:bodyPr>
          <a:lstStyle/>
          <a:p>
            <a:pPr algn="ctr"/>
            <a:r>
              <a:rPr lang="it-IT" b="1" dirty="0">
                <a:latin typeface="Times New Roman" panose="02020603050405020304" pitchFamily="18" charset="0"/>
                <a:cs typeface="Times New Roman" panose="02020603050405020304" pitchFamily="18" charset="0"/>
              </a:rPr>
              <a:t>I criteri per determinare l’entità della sanzione disciplinare.</a:t>
            </a:r>
          </a:p>
          <a:p>
            <a:pPr algn="ctr"/>
            <a:endParaRPr lang="it-IT" b="1"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Il CCNL all’articolo 25 «codice disciplinare» al punto 1 fissa i criteri da applicarsi per la determinazione dell’entità della sanzione disciplinare; ponendo, sin da subito, l’attenzione sul principio di proporzionalità e gradualità della stessa: «</a:t>
            </a:r>
            <a:r>
              <a:rPr lang="it-IT" i="1" dirty="0">
                <a:latin typeface="Times New Roman" panose="02020603050405020304" pitchFamily="18" charset="0"/>
                <a:cs typeface="Times New Roman" panose="02020603050405020304" pitchFamily="18" charset="0"/>
              </a:rPr>
              <a:t>Nel rispetto del principio di gradualità e proporzionalità delle sanzioni in relazione alla gravità della mancanza, il tipo e l'entità di ciascuna delle sanzioni sono determinati in relazione ai seguenti criteri generali».</a:t>
            </a:r>
          </a:p>
          <a:p>
            <a:pPr algn="just"/>
            <a:r>
              <a:rPr lang="it-IT" dirty="0">
                <a:latin typeface="Times New Roman" panose="02020603050405020304" pitchFamily="18" charset="0"/>
                <a:cs typeface="Times New Roman" panose="02020603050405020304" pitchFamily="18" charset="0"/>
              </a:rPr>
              <a:t>La prima regola fissata è quella della </a:t>
            </a:r>
            <a:r>
              <a:rPr lang="it-IT"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proporzionalità</a:t>
            </a:r>
            <a:r>
              <a:rPr lang="it-IT" dirty="0">
                <a:latin typeface="Times New Roman" panose="02020603050405020304" pitchFamily="18" charset="0"/>
                <a:cs typeface="Times New Roman" panose="02020603050405020304" pitchFamily="18" charset="0"/>
              </a:rPr>
              <a:t>.</a:t>
            </a:r>
          </a:p>
          <a:p>
            <a:pPr algn="just"/>
            <a:r>
              <a:rPr lang="it-IT" dirty="0">
                <a:latin typeface="Times New Roman" panose="02020603050405020304" pitchFamily="18" charset="0"/>
                <a:cs typeface="Times New Roman" panose="02020603050405020304" pitchFamily="18" charset="0"/>
              </a:rPr>
              <a:t>Tale regola, valevole per tutto il diritto punitivo (sanzioni penali, amministrative ex art. 11, 1. n. 689 del 1981, etc.), è trasfusa per l'illecito disciplinare nell'art. 55-septies, co. 4 del d.lgs. n. 165 e nell'art. 2106 cod. civ. richiamato dall'art. 55 del d.lgs. n. 165 del 2001. I criteri fissati dal CCNL servono poi per stabilire una congruenza logica tra sanzione e fatto disciplinarmente punibile. </a:t>
            </a:r>
          </a:p>
          <a:p>
            <a:pPr algn="just"/>
            <a:r>
              <a:rPr lang="it-IT" dirty="0">
                <a:latin typeface="Times New Roman" panose="02020603050405020304" pitchFamily="18" charset="0"/>
                <a:cs typeface="Times New Roman" panose="02020603050405020304" pitchFamily="18" charset="0"/>
              </a:rPr>
              <a:t>Corollario del detto </a:t>
            </a:r>
            <a:r>
              <a:rPr lang="it-IT"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principio di proporzionalità</a:t>
            </a:r>
            <a:r>
              <a:rPr lang="it-IT" dirty="0">
                <a:latin typeface="Times New Roman" panose="02020603050405020304" pitchFamily="18" charset="0"/>
                <a:cs typeface="Times New Roman" panose="02020603050405020304" pitchFamily="18" charset="0"/>
              </a:rPr>
              <a:t>, la cui inosservanza comporta l'annullamento della sanzione "eccessiva" (e, secondo il novello ed importante art. 63, co. 2 bis, introdotto dal d.lgs. n. 75 del 2017, la possibile derubricazione-conversione della sanzione da parte del giudice), è dato dal divieto di automatismi sanzionatori: non è possibile introdurre, con legge o con contratto, sanzioni disciplinari automaticamente conseguenziali. Tale ultima regola subisce però attenuazioni in taluni casi (es. condanna penale comportante interdizione perpetua dai pubblici uffici; estinzione del rapporto di lavoro, quale pena per condanne penali di cui all'art. 5, 1. 27 marzo 2001 n. 97, Pena accessoria dell'estinzione del rapporto di impiego o di lavoro. Procedimento disciplinare a seguito di condanna definitiva); interdizione perpetua ex art. 5 e 8, 1.6 febbraio 2006 n. 38, relativi a reati su minori). </a:t>
            </a:r>
          </a:p>
          <a:p>
            <a:endParaRPr lang="it-IT"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32278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43</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06400" y="566830"/>
            <a:ext cx="11140141" cy="4524315"/>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L’art. 25 del CCNL (codice disciplinare) riporta che rispettando il principio di proporzionalità delle sanzioni il tipo e l’entità di ciascuna sanzione sia determinata in base ai seguenti criteri:</a:t>
            </a:r>
          </a:p>
          <a:p>
            <a:pPr marL="285750" indent="-28575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Intenzionalità del comportamento, grado di negligenza, imprudenza o imperizia dimostrate, tenuto conto della prevedibilità dell’evento.</a:t>
            </a:r>
          </a:p>
          <a:p>
            <a:pPr marL="285750" indent="-28575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Rilevanza degli obblighi violati.</a:t>
            </a:r>
          </a:p>
          <a:p>
            <a:pPr marL="285750" indent="-28575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Responsabilità connesse alla posizione di lavoro occupata dal dipendente (un DSGA ha certamente una maggiore responsabilità disciplinare rispetto ad un collaboratore scolastico; in maniera analoga il Capo di Istituto rispetto al DSGA).</a:t>
            </a:r>
          </a:p>
          <a:p>
            <a:pPr marL="285750" indent="-28575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Grado di danno o di pericolo causato, all’amministrazione, agli utenti o a terzi. La responsabilità disciplinare esiste sempre e comunque a prescindere se dall’azione dolosa o colposa del dipendente sia derivato un danno per l’amministrazione o per l’utenza; difatti l’esistenza di un eventuale danno costituisce un’aggravante. Se c’è l’infrazione disciplinare ed in più il danno, occorre valutare l’entità di quest’ultimo, quindi il risarcimento;</a:t>
            </a:r>
          </a:p>
          <a:p>
            <a:pPr marL="285750" indent="-28575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Sussistenza di circostanze aggravanti o attenuanti, con particolare riguardo al comportamento del lavoratore, ai precedenti disciplinari nell’ambito del biennio previsto dalla Legge, al comportamento verso gli utenti.</a:t>
            </a:r>
          </a:p>
          <a:p>
            <a:pPr marL="285750" indent="-28575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Concorso nella violazione di più lavoratori in accordo tra loro.</a:t>
            </a:r>
          </a:p>
          <a:p>
            <a:pPr marL="285750" indent="-28575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Coinvolgimento di minori qualora affidati alla vigilanza del dipendente.</a:t>
            </a:r>
          </a:p>
        </p:txBody>
      </p:sp>
    </p:spTree>
    <p:extLst>
      <p:ext uri="{BB962C8B-B14F-4D97-AF65-F5344CB8AC3E}">
        <p14:creationId xmlns:p14="http://schemas.microsoft.com/office/powerpoint/2010/main" val="41546569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44</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17235" y="160535"/>
            <a:ext cx="10880437" cy="646331"/>
          </a:xfrm>
          <a:prstGeom prst="rect">
            <a:avLst/>
          </a:prstGeom>
          <a:noFill/>
        </p:spPr>
        <p:txBody>
          <a:bodyPr wrap="square" rtlCol="0">
            <a:spAutoFit/>
          </a:bodyPr>
          <a:lstStyle/>
          <a:p>
            <a:pPr algn="just"/>
            <a:endParaRPr lang="it-IT" i="1" dirty="0">
              <a:latin typeface="Times New Roman" panose="02020603050405020304" pitchFamily="18" charset="0"/>
              <a:cs typeface="Times New Roman" panose="02020603050405020304" pitchFamily="18" charset="0"/>
            </a:endParaRPr>
          </a:p>
          <a:p>
            <a:pPr algn="just"/>
            <a:endParaRPr lang="it-IT" b="1" dirty="0">
              <a:latin typeface="Times New Roman" panose="02020603050405020304" pitchFamily="18" charset="0"/>
              <a:cs typeface="Times New Roman" panose="02020603050405020304" pitchFamily="18" charset="0"/>
            </a:endParaRPr>
          </a:p>
        </p:txBody>
      </p:sp>
      <p:sp>
        <p:nvSpPr>
          <p:cNvPr id="4" name="CasellaDiTesto 3">
            <a:extLst>
              <a:ext uri="{FF2B5EF4-FFF2-40B4-BE49-F238E27FC236}">
                <a16:creationId xmlns:a16="http://schemas.microsoft.com/office/drawing/2014/main" id="{E9F100F7-EF9A-47C8-9DBE-81B7FCD5918F}"/>
              </a:ext>
            </a:extLst>
          </p:cNvPr>
          <p:cNvSpPr txBox="1"/>
          <p:nvPr/>
        </p:nvSpPr>
        <p:spPr>
          <a:xfrm>
            <a:off x="692727" y="591127"/>
            <a:ext cx="10704945" cy="3416320"/>
          </a:xfrm>
          <a:prstGeom prst="rect">
            <a:avLst/>
          </a:prstGeom>
          <a:noFill/>
        </p:spPr>
        <p:txBody>
          <a:bodyPr wrap="square" rtlCol="0">
            <a:spAutoFit/>
          </a:bodyPr>
          <a:lstStyle/>
          <a:p>
            <a:pPr algn="just"/>
            <a:r>
              <a:rPr lang="it-IT" b="1" dirty="0">
                <a:latin typeface="Times New Roman" panose="02020603050405020304" pitchFamily="18" charset="0"/>
                <a:cs typeface="Times New Roman" panose="02020603050405020304" pitchFamily="18" charset="0"/>
              </a:rPr>
              <a:t>Tutti questi elementi vanno tenuti in debita considerazione prima di intraprendere un procedimento disciplinare, e soprattutto nel momento di irrogazione della sanzione disciplinare; la scelta della sanzione da infliggere non potrà che essere guidata in primis dal principio di proporzionalità, la cui violazione è uno dei primi motivi di riforma delle sanzioni in sede giudiziaria.</a:t>
            </a:r>
          </a:p>
          <a:p>
            <a:pPr algn="just"/>
            <a:endParaRPr lang="it-IT" i="1" dirty="0">
              <a:latin typeface="Times New Roman" panose="02020603050405020304" pitchFamily="18" charset="0"/>
              <a:cs typeface="Times New Roman" panose="02020603050405020304" pitchFamily="18" charset="0"/>
            </a:endParaRPr>
          </a:p>
          <a:p>
            <a:pPr algn="just"/>
            <a:r>
              <a:rPr lang="it-IT" i="1" dirty="0">
                <a:latin typeface="Times New Roman" panose="02020603050405020304" pitchFamily="18" charset="0"/>
                <a:cs typeface="Times New Roman" panose="02020603050405020304" pitchFamily="18" charset="0"/>
              </a:rPr>
              <a:t>«In tema di licenziamento disciplinare ai fini della valutazione di proporzionalità della sanzione rispetto all’infrazione contestata, il giudice di merito deve esaminare la condotta del lavoratore, in riferimento agli obblighi di diligenza e fedeltà, anche alla luce del «disvalore ambientale» che la stessa assume quando, in virtù della posizione professionale rivestita, può assurgere, per gli altri dipendenti a modello diseducativo e disincentivante dal rispetto dei detti obblighi</a:t>
            </a:r>
            <a:r>
              <a:rPr lang="it-IT" dirty="0">
                <a:latin typeface="Times New Roman" panose="02020603050405020304" pitchFamily="18" charset="0"/>
                <a:cs typeface="Times New Roman" panose="02020603050405020304" pitchFamily="18" charset="0"/>
              </a:rPr>
              <a:t>» (Cass. n. 24619 del 2 ottobre 2019).</a:t>
            </a:r>
          </a:p>
          <a:p>
            <a:pPr algn="just"/>
            <a:endParaRPr lang="it-IT" dirty="0">
              <a:latin typeface="Times New Roman" panose="02020603050405020304" pitchFamily="18" charset="0"/>
              <a:cs typeface="Times New Roman" panose="02020603050405020304" pitchFamily="18" charset="0"/>
            </a:endParaRPr>
          </a:p>
          <a:p>
            <a:endParaRPr lang="it-IT" dirty="0"/>
          </a:p>
        </p:txBody>
      </p:sp>
    </p:spTree>
    <p:extLst>
      <p:ext uri="{BB962C8B-B14F-4D97-AF65-F5344CB8AC3E}">
        <p14:creationId xmlns:p14="http://schemas.microsoft.com/office/powerpoint/2010/main" val="7343334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45</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295564" y="379158"/>
            <a:ext cx="11360727" cy="5175135"/>
          </a:xfrm>
          <a:prstGeom prst="rect">
            <a:avLst/>
          </a:prstGeom>
          <a:noFill/>
        </p:spPr>
        <p:txBody>
          <a:bodyPr wrap="square" rtlCol="0">
            <a:spAutoFit/>
          </a:bodyPr>
          <a:lstStyle/>
          <a:p>
            <a:pPr algn="ctr">
              <a:lnSpc>
                <a:spcPct val="107000"/>
              </a:lnSpc>
            </a:pPr>
            <a:r>
              <a:rPr lang="it-IT"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Sanzione del licenziamento disciplinare</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pPr>
            <a:r>
              <a:rPr lang="en-US"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(comma 9, art. 25 CCNL, art. 498 </a:t>
            </a:r>
            <a:r>
              <a:rPr lang="en-US"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D.Lgs</a:t>
            </a:r>
            <a:r>
              <a:rPr lang="en-US"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297/1994)</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 la sanzione disciplinare più grave perché pone fine al rapporto di lavoro e quindi può essere irrogata nei casi particolarmente gravi. </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latin typeface="Times New Roman" panose="02020603050405020304" pitchFamily="18" charset="0"/>
                <a:cs typeface="Times New Roman" panose="02020603050405020304" pitchFamily="18" charset="0"/>
              </a:rPr>
              <a:t>Il legislatore ha previsto tra le sanzioni disciplinari applicabili al pubblico dipendente il licenziamento.</a:t>
            </a:r>
          </a:p>
          <a:p>
            <a:pPr algn="just"/>
            <a:r>
              <a:rPr lang="it-IT" dirty="0">
                <a:latin typeface="Times New Roman" panose="02020603050405020304" pitchFamily="18" charset="0"/>
                <a:cs typeface="Times New Roman" panose="02020603050405020304" pitchFamily="18" charset="0"/>
              </a:rPr>
              <a:t>L'art. 55-quater, d.lgs. n. 165 del 2001, rubricato appunto Licenziamento disciplinare, ha allo scopo introdotto specifiche ipotesi normative al verificarsi delle quali la sanzione disciplinare è data dalla risoluzione:</a:t>
            </a:r>
          </a:p>
          <a:p>
            <a:pPr algn="just"/>
            <a:r>
              <a:rPr lang="it-IT" dirty="0">
                <a:latin typeface="Times New Roman" panose="02020603050405020304" pitchFamily="18" charset="0"/>
                <a:cs typeface="Times New Roman" panose="02020603050405020304" pitchFamily="18" charset="0"/>
              </a:rPr>
              <a:t>• assenteismo fraudolento, perché dissimulato da ragioni di salute inesistenti e dalla falsa attestazione della presenza in servizio mediante l’alterazione dei sistemi di rivelamento della presenza o con altre modalità fraudolente, ovvero una giustificazione medica falsa o che attesta falsamente uno stato di malattia;</a:t>
            </a:r>
          </a:p>
          <a:p>
            <a:pPr algn="just"/>
            <a:r>
              <a:rPr lang="it-IT" dirty="0">
                <a:latin typeface="Times New Roman" panose="02020603050405020304" pitchFamily="18" charset="0"/>
                <a:cs typeface="Times New Roman" panose="02020603050405020304" pitchFamily="18" charset="0"/>
              </a:rPr>
              <a:t>• scarso rendimento, al concorrere di specifiche condizioni;</a:t>
            </a:r>
          </a:p>
          <a:p>
            <a:pPr algn="just"/>
            <a:r>
              <a:rPr lang="it-IT" dirty="0">
                <a:latin typeface="Times New Roman" panose="02020603050405020304" pitchFamily="18" charset="0"/>
                <a:cs typeface="Times New Roman" panose="02020603050405020304" pitchFamily="18" charset="0"/>
              </a:rPr>
              <a:t>• assenza priva di valida giustificazione per un numero di giorni superiori a tre nell'arco di un biennio o comunque più di sette nel corso degli ultimi 10 anni, ovvero mancata ripresa del servizio entro il termine fissato dall'amministrazione;</a:t>
            </a:r>
          </a:p>
          <a:p>
            <a:pPr algn="just"/>
            <a:r>
              <a:rPr lang="it-IT" dirty="0">
                <a:latin typeface="Times New Roman" panose="02020603050405020304" pitchFamily="18" charset="0"/>
                <a:cs typeface="Times New Roman" panose="02020603050405020304" pitchFamily="18" charset="0"/>
              </a:rPr>
              <a:t>• ingiustificato rifiuto del trasferimento disposto dall'amministrazione per esigenze di servizio;</a:t>
            </a:r>
          </a:p>
          <a:p>
            <a:pPr algn="just"/>
            <a:r>
              <a:rPr lang="it-IT" dirty="0">
                <a:latin typeface="Times New Roman" panose="02020603050405020304" pitchFamily="18" charset="0"/>
                <a:cs typeface="Times New Roman" panose="02020603050405020304" pitchFamily="18" charset="0"/>
              </a:rPr>
              <a:t>• falsità documentali o dichiarative commesse ai fini o in occasione dell’instaurazione del rapporto di lavoro ovvero di progressioni di carriera falsa;</a:t>
            </a:r>
          </a:p>
          <a:p>
            <a:pPr algn="just"/>
            <a:r>
              <a:rPr lang="it-IT" dirty="0">
                <a:latin typeface="Times New Roman" panose="02020603050405020304" pitchFamily="18" charset="0"/>
                <a:cs typeface="Times New Roman" panose="02020603050405020304" pitchFamily="18" charset="0"/>
              </a:rPr>
              <a:t>• reiterazione, nell'ambiente di lavoro di gravi condotte aggressive o minacciose o ingiuriose o comunque lesive dell'onore e della dignità personale altrui;</a:t>
            </a:r>
          </a:p>
        </p:txBody>
      </p:sp>
    </p:spTree>
    <p:extLst>
      <p:ext uri="{BB962C8B-B14F-4D97-AF65-F5344CB8AC3E}">
        <p14:creationId xmlns:p14="http://schemas.microsoft.com/office/powerpoint/2010/main" val="34001977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46</a:t>
            </a:r>
          </a:p>
        </p:txBody>
      </p:sp>
      <p:sp>
        <p:nvSpPr>
          <p:cNvPr id="5" name="CasellaDiTesto 4">
            <a:extLst>
              <a:ext uri="{FF2B5EF4-FFF2-40B4-BE49-F238E27FC236}">
                <a16:creationId xmlns:a16="http://schemas.microsoft.com/office/drawing/2014/main" id="{FA9D49D3-0B38-44BC-89A6-E2D87F31D74E}"/>
              </a:ext>
            </a:extLst>
          </p:cNvPr>
          <p:cNvSpPr txBox="1"/>
          <p:nvPr/>
        </p:nvSpPr>
        <p:spPr>
          <a:xfrm>
            <a:off x="480291" y="221673"/>
            <a:ext cx="11092872" cy="5909310"/>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 condanna penale definitiva per reati in relazione ai quali è prevista l'interdizione perpetua dai pubblici uffici ovvero l'estinzione del rapporto di lavoro;</a:t>
            </a:r>
          </a:p>
          <a:p>
            <a:pPr algn="just"/>
            <a:r>
              <a:rPr lang="it-IT" dirty="0">
                <a:latin typeface="Times New Roman" panose="02020603050405020304" pitchFamily="18" charset="0"/>
                <a:cs typeface="Times New Roman" panose="02020603050405020304" pitchFamily="18" charset="0"/>
              </a:rPr>
              <a:t>• gravi o reiterate violazioni dei codici di comportamento;</a:t>
            </a:r>
          </a:p>
          <a:p>
            <a:pPr algn="just"/>
            <a:r>
              <a:rPr lang="it-IT" dirty="0">
                <a:latin typeface="Times New Roman" panose="02020603050405020304" pitchFamily="18" charset="0"/>
                <a:cs typeface="Times New Roman" panose="02020603050405020304" pitchFamily="18" charset="0"/>
              </a:rPr>
              <a:t>• commissione dolosa o gravemente colposa dell'infrazione di cui all'art. 55-sexies, comma 3, d.lgs. n. 165 del 2001, vale a dire la violazione di obblighi concernenti la prestazione lavorativa che abbia determinato la condanna dell'amministrazione al risarcimento del danno oppure allorché il dipendente abbia cagionato grave danno al normale funzionamento dell'ufficio di appartenenza, per inefficienza o incompetenza professionale accertate dall'amministrazione ai sensi delle disposizioni legislative e contrattuali concernenti la valutazione del personale. </a:t>
            </a:r>
          </a:p>
          <a:p>
            <a:pPr algn="just"/>
            <a:r>
              <a:rPr lang="it-IT" dirty="0">
                <a:latin typeface="Times New Roman" panose="02020603050405020304" pitchFamily="18" charset="0"/>
                <a:cs typeface="Times New Roman" panose="02020603050405020304" pitchFamily="18" charset="0"/>
              </a:rPr>
              <a:t>• reiterata violazione di obblighi concernenti la prestazione lavorativa che abbia determinato l’irrogazione della sospensione dal servizio per un periodo superiore a un anno, nell'arco di un biennio.</a:t>
            </a:r>
          </a:p>
          <a:p>
            <a:pPr algn="just"/>
            <a:endParaRPr lang="it-IT"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Dal canto suo il comma 9, dell’art. 25 del CCNL – «codice disciplinare» - prevede due ipotesi di licenziamento disciplinare: </a:t>
            </a:r>
          </a:p>
          <a:p>
            <a:pPr marL="342900" indent="-342900" algn="just">
              <a:buAutoNum type="alphaLcPeriod"/>
            </a:pPr>
            <a:r>
              <a:rPr lang="it-IT" dirty="0">
                <a:latin typeface="Times New Roman" panose="02020603050405020304" pitchFamily="18" charset="0"/>
                <a:cs typeface="Times New Roman" panose="02020603050405020304" pitchFamily="18" charset="0"/>
              </a:rPr>
              <a:t>licenziamento con preavviso </a:t>
            </a:r>
          </a:p>
          <a:p>
            <a:pPr marL="342900" indent="-342900" algn="just">
              <a:buAutoNum type="alphaLcPeriod"/>
            </a:pPr>
            <a:r>
              <a:rPr lang="it-IT" dirty="0">
                <a:latin typeface="Times New Roman" panose="02020603050405020304" pitchFamily="18" charset="0"/>
                <a:cs typeface="Times New Roman" panose="02020603050405020304" pitchFamily="18" charset="0"/>
              </a:rPr>
              <a:t>licenziamento senza preavviso. </a:t>
            </a:r>
          </a:p>
          <a:p>
            <a:pPr algn="just"/>
            <a:endParaRPr lang="it-IT"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Rientrano prevalentemente in questa seconda ipotesi i casi in cui il rapporto di lavoro non può essere proseguito neanche temporaneamente. Rientra, ad esempio, nel caso b “</a:t>
            </a:r>
            <a:r>
              <a:rPr lang="it-IT" i="1" dirty="0">
                <a:latin typeface="Times New Roman" panose="02020603050405020304" pitchFamily="18" charset="0"/>
                <a:cs typeface="Times New Roman" panose="02020603050405020304" pitchFamily="18" charset="0"/>
              </a:rPr>
              <a:t>la commissione di gravi fatti illeciti di rilevanza penale, ivi compresi quelli che possono dare luogo alla sospensione cautelare, secondo la disciplina dell’art. 26 (sospensione cautelare in corso di procedimento disciplinare), fatto salvo quanto previsto dall’art. 27 (sospensione cautelare in caso di procedimento penale)</a:t>
            </a:r>
            <a:r>
              <a:rPr lang="it-IT" dirty="0">
                <a:latin typeface="Times New Roman" panose="02020603050405020304" pitchFamily="18" charset="0"/>
                <a:cs typeface="Times New Roman" panose="02020603050405020304" pitchFamily="18" charset="0"/>
              </a:rPr>
              <a:t>.</a:t>
            </a:r>
            <a:endParaRPr lang="it-IT"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54708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47</a:t>
            </a:r>
          </a:p>
        </p:txBody>
      </p:sp>
      <p:sp>
        <p:nvSpPr>
          <p:cNvPr id="3" name="CasellaDiTesto 2">
            <a:extLst>
              <a:ext uri="{FF2B5EF4-FFF2-40B4-BE49-F238E27FC236}">
                <a16:creationId xmlns:a16="http://schemas.microsoft.com/office/drawing/2014/main" id="{E329B7DA-B942-4CFD-B447-98BB4FD11F90}"/>
              </a:ext>
            </a:extLst>
          </p:cNvPr>
          <p:cNvSpPr txBox="1"/>
          <p:nvPr/>
        </p:nvSpPr>
        <p:spPr>
          <a:xfrm>
            <a:off x="360218" y="284426"/>
            <a:ext cx="10880436" cy="5632311"/>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La sanzione del licenziamento si applica con preavviso per:</a:t>
            </a:r>
            <a:r>
              <a:rPr lang="it-IT" i="1" dirty="0">
                <a:latin typeface="Times New Roman" panose="02020603050405020304" pitchFamily="18" charset="0"/>
                <a:cs typeface="Times New Roman" panose="02020603050405020304" pitchFamily="18" charset="0"/>
              </a:rPr>
              <a:t> </a:t>
            </a:r>
          </a:p>
          <a:p>
            <a:pPr algn="just"/>
            <a:r>
              <a:rPr lang="it-IT" i="1" dirty="0">
                <a:latin typeface="Times New Roman" panose="02020603050405020304" pitchFamily="18" charset="0"/>
                <a:cs typeface="Times New Roman" panose="02020603050405020304" pitchFamily="18" charset="0"/>
              </a:rPr>
              <a:t>«a) le ipotesi considerate dall’art. 55-quater, comma 1, lett. b) c) e da f)-bis a f) quinquies del d.lgs. n. 165 del 2001 </a:t>
            </a:r>
            <a:r>
              <a:rPr lang="it-IT" dirty="0">
                <a:latin typeface="Times New Roman" panose="02020603050405020304" pitchFamily="18" charset="0"/>
                <a:cs typeface="Times New Roman" panose="02020603050405020304" pitchFamily="18" charset="0"/>
              </a:rPr>
              <a:t>(ovvero tutte le ipotesi di licenziamento disciplinare previste dal T.U.P.I. che vanno dall’assenza priva di giustificazione all’ingiustificato rifiuto del trasferimento ecc.)</a:t>
            </a:r>
            <a:r>
              <a:rPr lang="it-IT" i="1" dirty="0">
                <a:latin typeface="Times New Roman" panose="02020603050405020304" pitchFamily="18" charset="0"/>
                <a:cs typeface="Times New Roman" panose="02020603050405020304" pitchFamily="18" charset="0"/>
              </a:rPr>
              <a:t>; </a:t>
            </a:r>
          </a:p>
          <a:p>
            <a:pPr algn="just"/>
            <a:r>
              <a:rPr lang="it-IT" i="1" dirty="0">
                <a:latin typeface="Times New Roman" panose="02020603050405020304" pitchFamily="18" charset="0"/>
                <a:cs typeface="Times New Roman" panose="02020603050405020304" pitchFamily="18" charset="0"/>
              </a:rPr>
              <a:t>b) </a:t>
            </a:r>
            <a:r>
              <a:rPr lang="it-IT" i="1" u="sng" dirty="0">
                <a:latin typeface="Times New Roman" panose="02020603050405020304" pitchFamily="18" charset="0"/>
                <a:cs typeface="Times New Roman" panose="02020603050405020304" pitchFamily="18" charset="0"/>
              </a:rPr>
              <a:t>recidiva </a:t>
            </a:r>
            <a:r>
              <a:rPr lang="it-IT" i="1" dirty="0">
                <a:latin typeface="Times New Roman" panose="02020603050405020304" pitchFamily="18" charset="0"/>
                <a:cs typeface="Times New Roman" panose="02020603050405020304" pitchFamily="18" charset="0"/>
              </a:rPr>
              <a:t>nelle violazioni </a:t>
            </a:r>
            <a:r>
              <a:rPr lang="it-IT" dirty="0">
                <a:latin typeface="Times New Roman" panose="02020603050405020304" pitchFamily="18" charset="0"/>
                <a:cs typeface="Times New Roman" panose="02020603050405020304" pitchFamily="18" charset="0"/>
              </a:rPr>
              <a:t>precedenti</a:t>
            </a:r>
            <a:r>
              <a:rPr lang="it-IT" i="1" dirty="0">
                <a:latin typeface="Times New Roman" panose="02020603050405020304" pitchFamily="18" charset="0"/>
                <a:cs typeface="Times New Roman" panose="02020603050405020304" pitchFamily="18" charset="0"/>
              </a:rPr>
              <a:t> indicate nei commi 5, 6, 7 e 8</a:t>
            </a:r>
            <a:r>
              <a:rPr lang="it-IT" dirty="0">
                <a:latin typeface="Times New Roman" panose="02020603050405020304" pitchFamily="18" charset="0"/>
                <a:cs typeface="Times New Roman" panose="02020603050405020304" pitchFamily="18" charset="0"/>
              </a:rPr>
              <a:t>;</a:t>
            </a:r>
            <a:r>
              <a:rPr lang="it-IT" i="1" dirty="0">
                <a:latin typeface="Times New Roman" panose="02020603050405020304" pitchFamily="18" charset="0"/>
                <a:cs typeface="Times New Roman" panose="02020603050405020304" pitchFamily="18" charset="0"/>
              </a:rPr>
              <a:t> </a:t>
            </a:r>
          </a:p>
          <a:p>
            <a:pPr algn="just"/>
            <a:r>
              <a:rPr lang="it-IT" i="1" dirty="0">
                <a:latin typeface="Times New Roman" panose="02020603050405020304" pitchFamily="18" charset="0"/>
                <a:cs typeface="Times New Roman" panose="02020603050405020304" pitchFamily="18" charset="0"/>
              </a:rPr>
              <a:t>c) recidiva nel biennio, di atti, anche nei riguardi di persona diversa, comportamenti o molestie a carattere sessuale oppure quando l’atto, il comportamento o la molestia rivestano carattere di particolare gravità o anche quando sono compiuti nei confronti di allievi, studenti e studentesse affidati alla vigilanza del personale delle istituzioni scolastiche ed educative e dell’AFAM; </a:t>
            </a:r>
          </a:p>
          <a:p>
            <a:pPr algn="just"/>
            <a:r>
              <a:rPr lang="it-IT" i="1" dirty="0">
                <a:latin typeface="Times New Roman" panose="02020603050405020304" pitchFamily="18" charset="0"/>
                <a:cs typeface="Times New Roman" panose="02020603050405020304" pitchFamily="18" charset="0"/>
              </a:rPr>
              <a:t>d) dichiarazioni false e mendaci, rese dal personale delle istituzioni scolastiche, educative e AFAM, al fine di ottenere un vantaggio nell’ambito delle procedure di mobilità; </a:t>
            </a:r>
          </a:p>
          <a:p>
            <a:pPr algn="just"/>
            <a:r>
              <a:rPr lang="it-IT" i="1" dirty="0">
                <a:latin typeface="Times New Roman" panose="02020603050405020304" pitchFamily="18" charset="0"/>
                <a:cs typeface="Times New Roman" panose="02020603050405020304" pitchFamily="18" charset="0"/>
              </a:rPr>
              <a:t>e) condanna passata in giudicato, per un delitto che, commesso fuori del servizio e non attinente in via diretta al rapporto di lavoro, non ne consenta la prosecuzione per la sua specifica gravità; </a:t>
            </a:r>
          </a:p>
          <a:p>
            <a:pPr algn="just"/>
            <a:r>
              <a:rPr lang="it-IT" i="1" dirty="0">
                <a:latin typeface="Times New Roman" panose="02020603050405020304" pitchFamily="18" charset="0"/>
                <a:cs typeface="Times New Roman" panose="02020603050405020304" pitchFamily="18" charset="0"/>
              </a:rPr>
              <a:t>f) violazione degli obblighi di comportamento di cui all’art 16 </a:t>
            </a:r>
            <a:r>
              <a:rPr lang="it-IT" dirty="0">
                <a:latin typeface="Times New Roman" panose="02020603050405020304" pitchFamily="18" charset="0"/>
                <a:cs typeface="Times New Roman" panose="02020603050405020304" pitchFamily="18" charset="0"/>
              </a:rPr>
              <a:t>(«Responsabilità conseguente alla violazione dei doveri del codice»), </a:t>
            </a:r>
            <a:r>
              <a:rPr lang="it-IT" i="1" dirty="0">
                <a:latin typeface="Times New Roman" panose="02020603050405020304" pitchFamily="18" charset="0"/>
                <a:cs typeface="Times New Roman" panose="02020603050405020304" pitchFamily="18" charset="0"/>
              </a:rPr>
              <a:t>comma 2, secondo e terzo periodo del D.P.R. n. 62 del 2013</a:t>
            </a:r>
            <a:r>
              <a:rPr lang="it-IT" dirty="0">
                <a:latin typeface="Times New Roman" panose="02020603050405020304" pitchFamily="18" charset="0"/>
                <a:cs typeface="Times New Roman" panose="02020603050405020304" pitchFamily="18" charset="0"/>
              </a:rPr>
              <a:t>;</a:t>
            </a:r>
            <a:r>
              <a:rPr lang="it-IT" i="1" dirty="0">
                <a:latin typeface="Times New Roman" panose="02020603050405020304" pitchFamily="18" charset="0"/>
                <a:cs typeface="Times New Roman" panose="02020603050405020304" pitchFamily="18" charset="0"/>
              </a:rPr>
              <a:t> </a:t>
            </a:r>
          </a:p>
          <a:p>
            <a:pPr algn="just"/>
            <a:r>
              <a:rPr lang="it-IT" i="1" dirty="0">
                <a:latin typeface="Times New Roman" panose="02020603050405020304" pitchFamily="18" charset="0"/>
                <a:cs typeface="Times New Roman" panose="02020603050405020304" pitchFamily="18" charset="0"/>
              </a:rPr>
              <a:t>g) violazioni dei doveri e degli obblighi di comportamento non ricompresi specificatamente nelle lettere precedenti di gravità tale, secondo i criteri di cui al comma 1, da non consentire la prosecuzione del rapporto di lavoro; </a:t>
            </a:r>
          </a:p>
          <a:p>
            <a:pPr algn="just"/>
            <a:r>
              <a:rPr lang="it-IT" i="1" dirty="0">
                <a:latin typeface="Times New Roman" panose="02020603050405020304" pitchFamily="18" charset="0"/>
                <a:cs typeface="Times New Roman" panose="02020603050405020304" pitchFamily="18" charset="0"/>
              </a:rPr>
              <a:t>h) mancata ripresa del servizio, salvo casi di comprovato impedimento, dopo periodi di interruzione dell’attività previsti dalle disposizioni legislative e contrattuali vigenti, alla conclusione del periodo di sospensione o alla scadenza del termine fissato dall’amministrazione».</a:t>
            </a:r>
          </a:p>
        </p:txBody>
      </p:sp>
    </p:spTree>
    <p:extLst>
      <p:ext uri="{BB962C8B-B14F-4D97-AF65-F5344CB8AC3E}">
        <p14:creationId xmlns:p14="http://schemas.microsoft.com/office/powerpoint/2010/main" val="31235960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48</a:t>
            </a:r>
          </a:p>
        </p:txBody>
      </p:sp>
      <p:sp>
        <p:nvSpPr>
          <p:cNvPr id="3" name="CasellaDiTesto 2">
            <a:extLst>
              <a:ext uri="{FF2B5EF4-FFF2-40B4-BE49-F238E27FC236}">
                <a16:creationId xmlns:a16="http://schemas.microsoft.com/office/drawing/2014/main" id="{E329B7DA-B942-4CFD-B447-98BB4FD11F90}"/>
              </a:ext>
            </a:extLst>
          </p:cNvPr>
          <p:cNvSpPr txBox="1"/>
          <p:nvPr/>
        </p:nvSpPr>
        <p:spPr>
          <a:xfrm>
            <a:off x="360218" y="486148"/>
            <a:ext cx="10880436" cy="5509200"/>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Il Licenziamento senza preavviso si applica invece per: </a:t>
            </a:r>
          </a:p>
          <a:p>
            <a:r>
              <a:rPr lang="it-IT" sz="1600" i="1" dirty="0">
                <a:latin typeface="Times New Roman" panose="02020603050405020304" pitchFamily="18" charset="0"/>
                <a:cs typeface="Times New Roman" panose="02020603050405020304" pitchFamily="18" charset="0"/>
              </a:rPr>
              <a:t>a) le ipotesi considerate nell’art. 55-quater </a:t>
            </a:r>
            <a:r>
              <a:rPr lang="it-IT" sz="1600" dirty="0">
                <a:latin typeface="Times New Roman" panose="02020603050405020304" pitchFamily="18" charset="0"/>
                <a:cs typeface="Times New Roman" panose="02020603050405020304" pitchFamily="18" charset="0"/>
              </a:rPr>
              <a:t>(Licenziamento disciplinare), </a:t>
            </a:r>
            <a:r>
              <a:rPr lang="it-IT" sz="1600" i="1" dirty="0">
                <a:latin typeface="Times New Roman" panose="02020603050405020304" pitchFamily="18" charset="0"/>
                <a:cs typeface="Times New Roman" panose="02020603050405020304" pitchFamily="18" charset="0"/>
              </a:rPr>
              <a:t>comma 1, lett. a), d), e) ed f) del d.lgs. n. 165 del 2001 (</a:t>
            </a:r>
            <a:r>
              <a:rPr lang="it-IT" sz="1600" dirty="0">
                <a:latin typeface="Times New Roman" panose="02020603050405020304" pitchFamily="18" charset="0"/>
                <a:cs typeface="Times New Roman" panose="02020603050405020304" pitchFamily="18" charset="0"/>
              </a:rPr>
              <a:t>ovvero tutte le ipotesi di licenziamento disciplinare previste dal T.U.P.I., ma chiaramente più gravi, che vanno dalla falsa attestazione della presenza in servizio all’alterazione dei sistemi di rilevamento della presenza, alla certificazione medica falsa, o a falsità commesse in occasione dell’instaurazione del rapporto di lavoro o di progressione di carriera, a condotte aggressive minacciose e lesive della dignità altrui sino a condanne penali per cui è prevista l’interdizione perpetua dai pubblici uffici)</a:t>
            </a:r>
            <a:r>
              <a:rPr lang="it-IT" sz="1600" i="1" dirty="0">
                <a:latin typeface="Times New Roman" panose="02020603050405020304" pitchFamily="18" charset="0"/>
                <a:cs typeface="Times New Roman" panose="02020603050405020304" pitchFamily="18" charset="0"/>
              </a:rPr>
              <a:t>; </a:t>
            </a:r>
          </a:p>
          <a:p>
            <a:r>
              <a:rPr lang="it-IT" sz="1600" i="1" dirty="0">
                <a:latin typeface="Times New Roman" panose="02020603050405020304" pitchFamily="18" charset="0"/>
                <a:cs typeface="Times New Roman" panose="02020603050405020304" pitchFamily="18" charset="0"/>
              </a:rPr>
              <a:t>b) commissione di gravi fatti illeciti di rilevanza penale, ivi compresi quelli che possono dare luogo alla sospensione cautelare, secondo la disciplina dell’art. 26 (Sospensione cautelare in corso di procedimento disciplinare), fatto salvo quanto previsto dall’art. 27 (Sospensione cautelare in caso di procedimento penale); </a:t>
            </a:r>
          </a:p>
          <a:p>
            <a:r>
              <a:rPr lang="it-IT" sz="1600" i="1" dirty="0">
                <a:latin typeface="Times New Roman" panose="02020603050405020304" pitchFamily="18" charset="0"/>
                <a:cs typeface="Times New Roman" panose="02020603050405020304" pitchFamily="18" charset="0"/>
              </a:rPr>
              <a:t>c) condanna passata in giudicato per un delitto commesso in servizio o fuori servizio che, pur non attenendo in via diretta al rapporto di lavoro, non ne consenta neanche provvisoriamente la prosecuzione per la sua specifica gravità; </a:t>
            </a:r>
          </a:p>
          <a:p>
            <a:r>
              <a:rPr lang="it-IT" sz="1600" i="1" dirty="0">
                <a:latin typeface="Times New Roman" panose="02020603050405020304" pitchFamily="18" charset="0"/>
                <a:cs typeface="Times New Roman" panose="02020603050405020304" pitchFamily="18" charset="0"/>
              </a:rPr>
              <a:t>d) commissione in genere - anche nei confronti di terzi - di fatti o atti dolosi, che, pur non costituendo illeciti di rilevanza penale, sono di gravità tale </a:t>
            </a:r>
            <a:r>
              <a:rPr lang="it-IT" sz="1600" i="1" u="sng" dirty="0">
                <a:latin typeface="Times New Roman" panose="02020603050405020304" pitchFamily="18" charset="0"/>
                <a:cs typeface="Times New Roman" panose="02020603050405020304" pitchFamily="18" charset="0"/>
              </a:rPr>
              <a:t>da non consentire la prosecuzione neppure provvisoria del rapporto di lavoro</a:t>
            </a:r>
            <a:r>
              <a:rPr lang="it-IT" sz="1600" i="1" dirty="0">
                <a:latin typeface="Times New Roman" panose="02020603050405020304" pitchFamily="18" charset="0"/>
                <a:cs typeface="Times New Roman" panose="02020603050405020304" pitchFamily="18" charset="0"/>
              </a:rPr>
              <a:t>; </a:t>
            </a:r>
          </a:p>
          <a:p>
            <a:r>
              <a:rPr lang="it-IT" sz="1600" i="1" dirty="0">
                <a:latin typeface="Times New Roman" panose="02020603050405020304" pitchFamily="18" charset="0"/>
                <a:cs typeface="Times New Roman" panose="02020603050405020304" pitchFamily="18" charset="0"/>
              </a:rPr>
              <a:t>e) condanna, anche non passata in giudicato: </a:t>
            </a:r>
          </a:p>
          <a:p>
            <a:r>
              <a:rPr lang="it-IT" sz="1600" i="1" dirty="0">
                <a:latin typeface="Times New Roman" panose="02020603050405020304" pitchFamily="18" charset="0"/>
                <a:cs typeface="Times New Roman" panose="02020603050405020304" pitchFamily="18" charset="0"/>
              </a:rPr>
              <a:t>- per i delitti già indicati nell’art. 7, comma 1, e nell’art. 8, comma 1, lett. a del d.lgs. n. 235 del 2012 </a:t>
            </a:r>
            <a:r>
              <a:rPr lang="it-IT" sz="1600" dirty="0">
                <a:latin typeface="Times New Roman" panose="02020603050405020304" pitchFamily="18" charset="0"/>
                <a:cs typeface="Times New Roman" panose="02020603050405020304" pitchFamily="18" charset="0"/>
              </a:rPr>
              <a:t>(reati particolarmente gravi come 416 bis traffico di stupefacenti, trasporto e detenzione di armi); </a:t>
            </a:r>
          </a:p>
          <a:p>
            <a:r>
              <a:rPr lang="it-IT" sz="1600" i="1" dirty="0">
                <a:latin typeface="Times New Roman" panose="02020603050405020304" pitchFamily="18" charset="0"/>
                <a:cs typeface="Times New Roman" panose="02020603050405020304" pitchFamily="18" charset="0"/>
              </a:rPr>
              <a:t>- quando alla condanna consegua comunque l’interdizione perpetua dai pubblici uffici; </a:t>
            </a:r>
          </a:p>
          <a:p>
            <a:r>
              <a:rPr lang="it-IT" sz="1600" i="1" dirty="0">
                <a:latin typeface="Times New Roman" panose="02020603050405020304" pitchFamily="18" charset="0"/>
                <a:cs typeface="Times New Roman" panose="02020603050405020304" pitchFamily="18" charset="0"/>
              </a:rPr>
              <a:t>- per i delitti previsti dall’art. 3, comma 1 della legge 27 marzo 2001 n. 97 </a:t>
            </a:r>
            <a:r>
              <a:rPr lang="it-IT" sz="1600" dirty="0">
                <a:latin typeface="Times New Roman" panose="02020603050405020304" pitchFamily="18" charset="0"/>
                <a:cs typeface="Times New Roman" panose="02020603050405020304" pitchFamily="18" charset="0"/>
              </a:rPr>
              <a:t>(reati quali la concussione, corruzione ecc.); </a:t>
            </a:r>
          </a:p>
          <a:p>
            <a:r>
              <a:rPr lang="it-IT" sz="1600" i="1" dirty="0">
                <a:latin typeface="Times New Roman" panose="02020603050405020304" pitchFamily="18" charset="0"/>
                <a:cs typeface="Times New Roman" panose="02020603050405020304" pitchFamily="18" charset="0"/>
              </a:rPr>
              <a:t>- per gravi delitti commessi in servizio; </a:t>
            </a:r>
          </a:p>
          <a:p>
            <a:r>
              <a:rPr lang="it-IT" sz="1600" i="1" dirty="0">
                <a:latin typeface="Times New Roman" panose="02020603050405020304" pitchFamily="18" charset="0"/>
                <a:cs typeface="Times New Roman" panose="02020603050405020304" pitchFamily="18" charset="0"/>
              </a:rPr>
              <a:t>f) violazioni intenzionali degli obblighi, non ricomprese specificatamente nelle lettere precedenti, anche nei confronti di terzi, di gravità tale, in relazione ai criteri di cui al comma 1, da non consentire la prosecuzione neppure provvisoria del rapporto di lavoro</a:t>
            </a:r>
            <a:r>
              <a:rPr lang="it-IT" sz="1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3620476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49</a:t>
            </a:r>
          </a:p>
        </p:txBody>
      </p:sp>
      <p:sp>
        <p:nvSpPr>
          <p:cNvPr id="3" name="CasellaDiTesto 2">
            <a:extLst>
              <a:ext uri="{FF2B5EF4-FFF2-40B4-BE49-F238E27FC236}">
                <a16:creationId xmlns:a16="http://schemas.microsoft.com/office/drawing/2014/main" id="{E329B7DA-B942-4CFD-B447-98BB4FD11F90}"/>
              </a:ext>
            </a:extLst>
          </p:cNvPr>
          <p:cNvSpPr txBox="1"/>
          <p:nvPr/>
        </p:nvSpPr>
        <p:spPr>
          <a:xfrm>
            <a:off x="360218" y="304800"/>
            <a:ext cx="10880436" cy="5509200"/>
          </a:xfrm>
          <a:prstGeom prst="rect">
            <a:avLst/>
          </a:prstGeom>
          <a:noFill/>
        </p:spPr>
        <p:txBody>
          <a:bodyPr wrap="square" rtlCol="0">
            <a:spAutoFit/>
          </a:bodyPr>
          <a:lstStyle/>
          <a:p>
            <a:pPr algn="just"/>
            <a:r>
              <a:rPr lang="it-IT" sz="1600" dirty="0">
                <a:latin typeface="Times New Roman" panose="02020603050405020304" pitchFamily="18" charset="0"/>
                <a:cs typeface="Times New Roman" panose="02020603050405020304" pitchFamily="18" charset="0"/>
              </a:rPr>
              <a:t>Tale tipizzazione, in ogni caso, non esaurisce il novero delle condotte idonee a determinare l'irrogazione della sanzione del licenziamento, poiché anche nel lavoro pubblico, in virtù del richiamo normativo operato dall'art. 2, comma 2, d.lgs. n. 165 del 2001, debbono comunque essere utilizzate le nozioni generali di giusta causa (da intendersi come lesione gravissima del vincolo fiduciario, un inadempimento talmente grave da rendere insufficiente qualsivoglia altra sanzione e tale da rendere impossibile la prosecuzione del rapporto di lavoro) e giustificato motivo soggettivo (grave inadempimento e lesione del vincolo fiduciario di minore gravità) al fine di integrare gli aspetti sostanziali del licenziamento disciplinare «ontologico».</a:t>
            </a:r>
          </a:p>
          <a:p>
            <a:pPr algn="just"/>
            <a:r>
              <a:rPr lang="it-IT" sz="1600" dirty="0">
                <a:latin typeface="Times New Roman" panose="02020603050405020304" pitchFamily="18" charset="0"/>
                <a:cs typeface="Times New Roman" panose="02020603050405020304" pitchFamily="18" charset="0"/>
              </a:rPr>
              <a:t>Per altro verso, deve comunque escludersi la sussistenza di qualsivoglia automatismo espulsivo, posto che, anche al ricorrere delle fattispecie elencate al citato art. 55-quater (</a:t>
            </a:r>
            <a:r>
              <a:rPr lang="it-IT" sz="1600" i="1" dirty="0">
                <a:latin typeface="Times New Roman" panose="02020603050405020304" pitchFamily="18" charset="0"/>
                <a:cs typeface="Times New Roman" panose="02020603050405020304" pitchFamily="18" charset="0"/>
              </a:rPr>
              <a:t>Licenziamento disciplinare</a:t>
            </a:r>
            <a:r>
              <a:rPr lang="it-IT" sz="1600" dirty="0">
                <a:latin typeface="Times New Roman" panose="02020603050405020304" pitchFamily="18" charset="0"/>
                <a:cs typeface="Times New Roman" panose="02020603050405020304" pitchFamily="18" charset="0"/>
              </a:rPr>
              <a:t>) come legittimanti il licenziamento, compete al giudice la valutazione della proporzionalità, rispetto alla gravità del fatto addebitato al lavoratore, della sanzione del licenziamento alla luce di tutte le circostanze del caso concreto (Cass. 26 settembre 2016, n.18858).</a:t>
            </a:r>
          </a:p>
          <a:p>
            <a:pPr algn="just"/>
            <a:r>
              <a:rPr lang="it-IT" sz="1600" dirty="0">
                <a:latin typeface="Times New Roman" panose="02020603050405020304" pitchFamily="18" charset="0"/>
                <a:cs typeface="Times New Roman" panose="02020603050405020304" pitchFamily="18" charset="0"/>
              </a:rPr>
              <a:t>Infine, anche la </a:t>
            </a:r>
            <a:r>
              <a:rPr lang="it-IT" sz="1600" i="1" dirty="0">
                <a:latin typeface="Times New Roman" panose="02020603050405020304" pitchFamily="18" charset="0"/>
                <a:cs typeface="Times New Roman" panose="02020603050405020304" pitchFamily="18" charset="0"/>
              </a:rPr>
              <a:t>vexata </a:t>
            </a:r>
            <a:r>
              <a:rPr lang="it-IT" sz="1600" i="1" dirty="0" err="1">
                <a:latin typeface="Times New Roman" panose="02020603050405020304" pitchFamily="18" charset="0"/>
                <a:cs typeface="Times New Roman" panose="02020603050405020304" pitchFamily="18" charset="0"/>
              </a:rPr>
              <a:t>questio</a:t>
            </a:r>
            <a:r>
              <a:rPr lang="it-IT" sz="1600" i="1" dirty="0">
                <a:latin typeface="Times New Roman" panose="02020603050405020304" pitchFamily="18" charset="0"/>
                <a:cs typeface="Times New Roman" panose="02020603050405020304" pitchFamily="18" charset="0"/>
              </a:rPr>
              <a:t> </a:t>
            </a:r>
            <a:r>
              <a:rPr lang="it-IT" sz="1600" dirty="0">
                <a:latin typeface="Times New Roman" panose="02020603050405020304" pitchFamily="18" charset="0"/>
                <a:cs typeface="Times New Roman" panose="02020603050405020304" pitchFamily="18" charset="0"/>
              </a:rPr>
              <a:t>relativa all'applicabilità o meno nel pubblico impiego delle tutele contro i licenziamenti illegittimi previste dall'art. 18, St. lav., può dirsi ormai definitivamente risolta. </a:t>
            </a:r>
          </a:p>
          <a:p>
            <a:pPr algn="just"/>
            <a:r>
              <a:rPr lang="it-IT" sz="1600" dirty="0">
                <a:latin typeface="Times New Roman" panose="02020603050405020304" pitchFamily="18" charset="0"/>
                <a:cs typeface="Times New Roman" panose="02020603050405020304" pitchFamily="18" charset="0"/>
              </a:rPr>
              <a:t>Invero, il novellato art. 63, comma 2, d.lgs. n. 165 del 2001 (come modificato dall'art. 21, d.lgs. n. 75 del 2017), recependo l’orientamento maturato nella giurisprudenza di legittimità (Cass. 9 giugno 2016, n.11868), non prevede l'applicazione delle tutele di cui al citato articolo 18 come modificato dalla legge 92/2012. </a:t>
            </a:r>
          </a:p>
          <a:p>
            <a:pPr algn="just"/>
            <a:r>
              <a:rPr lang="it-IT" sz="1600" dirty="0">
                <a:latin typeface="Times New Roman" panose="02020603050405020304" pitchFamily="18" charset="0"/>
                <a:cs typeface="Times New Roman" panose="02020603050405020304" pitchFamily="18" charset="0"/>
              </a:rPr>
              <a:t>Al contrario, tale disposizione detta un differente ed particolare regime di tutela per il dipendente delle pubbliche amministrazioni: "</a:t>
            </a:r>
            <a:r>
              <a:rPr lang="it-IT" sz="1600" i="1" dirty="0">
                <a:latin typeface="Times New Roman" panose="02020603050405020304" pitchFamily="18" charset="0"/>
                <a:cs typeface="Times New Roman" panose="02020603050405020304" pitchFamily="18" charset="0"/>
              </a:rPr>
              <a:t>Il giudice, con la sentenza con la quale annulla o dichiara nullo il licenziamento, condanna l'amministrazione alla reintegrazione del lavoratore nel posto di lavoro e al pagamento di un'indennità risarcitoria commisurata all'ultima retribuzione di riferimento per il calcolo del trattamento di fine rapporto corrispondente al periodo dal giorno del licenziamento fino a quello dell'effettiva reintegrazione, e comunque in misura non superiore alle ventiquattro mensilità', dedotto quanto il lavoratore abbia percepito per lo svolgimento di altre attività lavorative. Il datore di lavoro è condannato, altresì, per il medesimo periodo, al versamento dei contributi previdenziali e assistenziali</a:t>
            </a:r>
            <a:r>
              <a:rPr lang="it-IT" sz="1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54502474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50</a:t>
            </a:r>
          </a:p>
        </p:txBody>
      </p:sp>
      <p:sp>
        <p:nvSpPr>
          <p:cNvPr id="3" name="CasellaDiTesto 2">
            <a:extLst>
              <a:ext uri="{FF2B5EF4-FFF2-40B4-BE49-F238E27FC236}">
                <a16:creationId xmlns:a16="http://schemas.microsoft.com/office/drawing/2014/main" id="{E329B7DA-B942-4CFD-B447-98BB4FD11F90}"/>
              </a:ext>
            </a:extLst>
          </p:cNvPr>
          <p:cNvSpPr txBox="1"/>
          <p:nvPr/>
        </p:nvSpPr>
        <p:spPr>
          <a:xfrm>
            <a:off x="439271" y="136525"/>
            <a:ext cx="10635129" cy="6001643"/>
          </a:xfrm>
          <a:prstGeom prst="rect">
            <a:avLst/>
          </a:prstGeom>
          <a:noFill/>
        </p:spPr>
        <p:txBody>
          <a:bodyPr wrap="square" rtlCol="0">
            <a:spAutoFit/>
          </a:bodyPr>
          <a:lstStyle/>
          <a:p>
            <a:pPr algn="just"/>
            <a:r>
              <a:rPr lang="it-IT" sz="1600" dirty="0">
                <a:latin typeface="Times New Roman" panose="02020603050405020304" pitchFamily="18" charset="0"/>
                <a:cs typeface="Times New Roman" panose="02020603050405020304" pitchFamily="18" charset="0"/>
              </a:rPr>
              <a:t>La </a:t>
            </a:r>
            <a:r>
              <a:rPr lang="it-IT" sz="1600" b="1" dirty="0">
                <a:latin typeface="Times New Roman" panose="02020603050405020304" pitchFamily="18" charset="0"/>
                <a:cs typeface="Times New Roman" panose="02020603050405020304" pitchFamily="18" charset="0"/>
              </a:rPr>
              <a:t>tutela reale </a:t>
            </a:r>
            <a:r>
              <a:rPr lang="it-IT" sz="1600" dirty="0">
                <a:latin typeface="Times New Roman" panose="02020603050405020304" pitchFamily="18" charset="0"/>
                <a:cs typeface="Times New Roman" panose="02020603050405020304" pitchFamily="18" charset="0"/>
              </a:rPr>
              <a:t>pare quindi coprire tutte le </a:t>
            </a:r>
            <a:r>
              <a:rPr lang="it-IT" sz="1600" b="1" dirty="0">
                <a:latin typeface="Times New Roman" panose="02020603050405020304" pitchFamily="18" charset="0"/>
                <a:cs typeface="Times New Roman" panose="02020603050405020304" pitchFamily="18" charset="0"/>
              </a:rPr>
              <a:t>ipotesi di licenziamento illegittimo</a:t>
            </a:r>
            <a:r>
              <a:rPr lang="it-IT" sz="1600" dirty="0">
                <a:latin typeface="Times New Roman" panose="02020603050405020304" pitchFamily="18" charset="0"/>
                <a:cs typeface="Times New Roman" panose="02020603050405020304" pitchFamily="18" charset="0"/>
              </a:rPr>
              <a:t>: </a:t>
            </a:r>
            <a:r>
              <a:rPr lang="it-IT" sz="1600" b="1" dirty="0">
                <a:latin typeface="Times New Roman" panose="02020603050405020304" pitchFamily="18" charset="0"/>
                <a:cs typeface="Times New Roman" panose="02020603050405020304" pitchFamily="18" charset="0"/>
              </a:rPr>
              <a:t>sia</a:t>
            </a:r>
            <a:r>
              <a:rPr lang="it-IT" sz="1600" dirty="0">
                <a:latin typeface="Times New Roman" panose="02020603050405020304" pitchFamily="18" charset="0"/>
                <a:cs typeface="Times New Roman" panose="02020603050405020304" pitchFamily="18" charset="0"/>
              </a:rPr>
              <a:t> quelle attinenti la </a:t>
            </a:r>
            <a:r>
              <a:rPr lang="it-IT" sz="1600" b="1" dirty="0">
                <a:latin typeface="Times New Roman" panose="02020603050405020304" pitchFamily="18" charset="0"/>
                <a:cs typeface="Times New Roman" panose="02020603050405020304" pitchFamily="18" charset="0"/>
              </a:rPr>
              <a:t>violazione di regole formali e procedimentali </a:t>
            </a:r>
            <a:r>
              <a:rPr lang="it-IT" sz="1600" dirty="0">
                <a:latin typeface="Times New Roman" panose="02020603050405020304" pitchFamily="18" charset="0"/>
                <a:cs typeface="Times New Roman" panose="02020603050405020304" pitchFamily="18" charset="0"/>
              </a:rPr>
              <a:t>del procedimento disciplinare, con i limiti di cui all'art. 55-bis </a:t>
            </a:r>
            <a:r>
              <a:rPr lang="it-IT" sz="1600" i="1" dirty="0">
                <a:latin typeface="Times New Roman" panose="02020603050405020304" pitchFamily="18" charset="0"/>
                <a:cs typeface="Times New Roman" panose="02020603050405020304" pitchFamily="18" charset="0"/>
              </a:rPr>
              <a:t>(«Forme e termini del procedimento disciplinare</a:t>
            </a:r>
            <a:r>
              <a:rPr lang="it-IT" sz="1600" dirty="0">
                <a:latin typeface="Times New Roman" panose="02020603050405020304" pitchFamily="18" charset="0"/>
                <a:cs typeface="Times New Roman" panose="02020603050405020304" pitchFamily="18" charset="0"/>
              </a:rPr>
              <a:t>»)</a:t>
            </a:r>
            <a:r>
              <a:rPr lang="it-IT" sz="1600" i="1" dirty="0">
                <a:latin typeface="Times New Roman" panose="02020603050405020304" pitchFamily="18" charset="0"/>
                <a:cs typeface="Times New Roman" panose="02020603050405020304" pitchFamily="18" charset="0"/>
              </a:rPr>
              <a:t>,</a:t>
            </a:r>
            <a:r>
              <a:rPr lang="it-IT" sz="1600" dirty="0">
                <a:latin typeface="Times New Roman" panose="02020603050405020304" pitchFamily="18" charset="0"/>
                <a:cs typeface="Times New Roman" panose="02020603050405020304" pitchFamily="18" charset="0"/>
              </a:rPr>
              <a:t> comma 9-ter, d.lgs. n. 165 del 2001 (cfr. parere Cons. Stato 21 aprile 2017, n. 916). Difatti la violazione dei termini non determina una decadenza dall’azione disciplinare a meno che non risulti compromesso il diritto di difesa; </a:t>
            </a:r>
            <a:r>
              <a:rPr lang="it-IT" sz="1600" b="1" dirty="0">
                <a:latin typeface="Times New Roman" panose="02020603050405020304" pitchFamily="18" charset="0"/>
                <a:cs typeface="Times New Roman" panose="02020603050405020304" pitchFamily="18" charset="0"/>
              </a:rPr>
              <a:t>sia</a:t>
            </a:r>
            <a:r>
              <a:rPr lang="it-IT" sz="1600" dirty="0">
                <a:latin typeface="Times New Roman" panose="02020603050405020304" pitchFamily="18" charset="0"/>
                <a:cs typeface="Times New Roman" panose="02020603050405020304" pitchFamily="18" charset="0"/>
              </a:rPr>
              <a:t> quelle il cui atto espulsivo risulti ingiustificato, ovverosia </a:t>
            </a:r>
            <a:r>
              <a:rPr lang="it-IT" sz="1600" b="1" dirty="0">
                <a:latin typeface="Times New Roman" panose="02020603050405020304" pitchFamily="18" charset="0"/>
                <a:cs typeface="Times New Roman" panose="02020603050405020304" pitchFamily="18" charset="0"/>
              </a:rPr>
              <a:t>non sorretto da giusta causa o da giustificato motivo</a:t>
            </a:r>
            <a:r>
              <a:rPr lang="it-IT" sz="1600" dirty="0">
                <a:latin typeface="Times New Roman" panose="02020603050405020304" pitchFamily="18" charset="0"/>
                <a:cs typeface="Times New Roman" panose="02020603050405020304" pitchFamily="18" charset="0"/>
              </a:rPr>
              <a:t>; </a:t>
            </a:r>
            <a:r>
              <a:rPr lang="it-IT" sz="1600" b="1" dirty="0">
                <a:latin typeface="Times New Roman" panose="02020603050405020304" pitchFamily="18" charset="0"/>
                <a:cs typeface="Times New Roman" panose="02020603050405020304" pitchFamily="18" charset="0"/>
              </a:rPr>
              <a:t>sia</a:t>
            </a:r>
            <a:r>
              <a:rPr lang="it-IT" sz="1600" dirty="0">
                <a:latin typeface="Times New Roman" panose="02020603050405020304" pitchFamily="18" charset="0"/>
                <a:cs typeface="Times New Roman" panose="02020603050405020304" pitchFamily="18" charset="0"/>
              </a:rPr>
              <a:t>, infine, quelle che comportano la </a:t>
            </a:r>
            <a:r>
              <a:rPr lang="it-IT" sz="1600" b="1" dirty="0">
                <a:latin typeface="Times New Roman" panose="02020603050405020304" pitchFamily="18" charset="0"/>
                <a:cs typeface="Times New Roman" panose="02020603050405020304" pitchFamily="18" charset="0"/>
              </a:rPr>
              <a:t>nullità del provvedimento sanzionatorio della P.A. (licenziamento discriminatorio</a:t>
            </a:r>
            <a:r>
              <a:rPr lang="it-IT" sz="1600" dirty="0">
                <a:latin typeface="Times New Roman" panose="02020603050405020304" pitchFamily="18" charset="0"/>
                <a:cs typeface="Times New Roman" panose="02020603050405020304" pitchFamily="18" charset="0"/>
              </a:rPr>
              <a:t>, ritorsivo o per motivo illecito determinante, ipotesi tassative di licenziamento nullo intimato per motivi di razza, opinion politiche, di sesso, di partecipazione a un sindacato ecc.).</a:t>
            </a:r>
          </a:p>
          <a:p>
            <a:pPr algn="ctr"/>
            <a:r>
              <a:rPr lang="it-IT" sz="1600" dirty="0">
                <a:latin typeface="Times New Roman" panose="02020603050405020304" pitchFamily="18" charset="0"/>
                <a:cs typeface="Times New Roman" panose="02020603050405020304" pitchFamily="18" charset="0"/>
              </a:rPr>
              <a:t>***</a:t>
            </a:r>
          </a:p>
          <a:p>
            <a:pPr algn="just"/>
            <a:r>
              <a:rPr lang="it-IT" sz="1600" dirty="0">
                <a:latin typeface="Times New Roman" panose="02020603050405020304" pitchFamily="18" charset="0"/>
                <a:cs typeface="Times New Roman" panose="02020603050405020304" pitchFamily="18" charset="0"/>
              </a:rPr>
              <a:t>Recente è la sentenza della Corte di Cassazione, sezione lavoro, n. 8956 del 4 aprile 2024 mediante la quale si è dichiarato illegittimo il licenziamento dell’insegnante irrogato per 4 assenze ingiustificate nel bimestre scolastico se una riguarda un giorno festivo in cui non c’è obbligo di lavorare, a prescindere dalla valida giustificazione per le giornate immediatamente successive o precedenti.</a:t>
            </a:r>
          </a:p>
          <a:p>
            <a:pPr algn="just"/>
            <a:r>
              <a:rPr lang="it-IT" sz="1600" dirty="0">
                <a:latin typeface="Times New Roman" panose="02020603050405020304" pitchFamily="18" charset="0"/>
                <a:cs typeface="Times New Roman" panose="02020603050405020304" pitchFamily="18" charset="0"/>
              </a:rPr>
              <a:t>La ricorrente, insegnante di scuola primaria dipendente venne licenziata con preavviso di quattro mesi all’esito di un procedimento disciplinare nel quale le era stata contestata l’assenza ingiustificata dal servizio per quattro giorni nell’arco di un quadrimestre e, quindi, «per un numero di giorni, anche non continuativi superiore a tre nell’arco di un biennio», secondo quanto previsto dall’art. 55quater, lett. b., del d.lgs. 165 del 2001.</a:t>
            </a:r>
          </a:p>
          <a:p>
            <a:pPr algn="just"/>
            <a:r>
              <a:rPr lang="it-IT" sz="1600" dirty="0">
                <a:latin typeface="Times New Roman" panose="02020603050405020304" pitchFamily="18" charset="0"/>
                <a:cs typeface="Times New Roman" panose="02020603050405020304" pitchFamily="18" charset="0"/>
              </a:rPr>
              <a:t>La lavoratrice impugnò il licenziamento davanti al Tribunale di Firenze, negando l’addebito con riferimento a tre giornate di assenza e, comunque, la proporzionalità della sanzione terminativa applicata rispetto alla gravità dell’illecito disciplinare contestato. Il Tribunale respinse la domanda della lavoratrice, la quale si rivolse alla Corte di Appello di Firenze che respinse a sua volta l’impugnazione, confermando la sentenza di primo grado.</a:t>
            </a:r>
          </a:p>
          <a:p>
            <a:pPr algn="just"/>
            <a:r>
              <a:rPr lang="it-IT" sz="1600" dirty="0">
                <a:latin typeface="Times New Roman" panose="02020603050405020304" pitchFamily="18" charset="0"/>
                <a:cs typeface="Times New Roman" panose="02020603050405020304" pitchFamily="18" charset="0"/>
              </a:rPr>
              <a:t>La Corte di Cassazione, a cui la lavoratrice si rivolse, riformò le decisioni precedenti.</a:t>
            </a:r>
          </a:p>
          <a:p>
            <a:pPr algn="just"/>
            <a:r>
              <a:rPr lang="it-IT" sz="1600" dirty="0">
                <a:latin typeface="Times New Roman" panose="02020603050405020304" pitchFamily="18" charset="0"/>
                <a:cs typeface="Times New Roman" panose="02020603050405020304" pitchFamily="18" charset="0"/>
              </a:rPr>
              <a:t>Con il primo motivo di diritto la ricorrente denunciava la violazione e la falsa applicazione dell’art. 55quater, lett. b, d.lgs. 165 del 2001. </a:t>
            </a:r>
          </a:p>
        </p:txBody>
      </p:sp>
    </p:spTree>
    <p:extLst>
      <p:ext uri="{BB962C8B-B14F-4D97-AF65-F5344CB8AC3E}">
        <p14:creationId xmlns:p14="http://schemas.microsoft.com/office/powerpoint/2010/main" val="367379359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51</a:t>
            </a:r>
          </a:p>
        </p:txBody>
      </p:sp>
      <p:sp>
        <p:nvSpPr>
          <p:cNvPr id="3" name="CasellaDiTesto 2">
            <a:extLst>
              <a:ext uri="{FF2B5EF4-FFF2-40B4-BE49-F238E27FC236}">
                <a16:creationId xmlns:a16="http://schemas.microsoft.com/office/drawing/2014/main" id="{E329B7DA-B942-4CFD-B447-98BB4FD11F90}"/>
              </a:ext>
            </a:extLst>
          </p:cNvPr>
          <p:cNvSpPr txBox="1"/>
          <p:nvPr/>
        </p:nvSpPr>
        <p:spPr>
          <a:xfrm>
            <a:off x="563419" y="170041"/>
            <a:ext cx="10741891" cy="6186309"/>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In particolare la ricorrente rilevava che uno dei 4 giorni di assenza ingiustificata contestati coincideva con una domenica.</a:t>
            </a:r>
          </a:p>
          <a:p>
            <a:pPr algn="just"/>
            <a:r>
              <a:rPr lang="it-IT" dirty="0">
                <a:latin typeface="Times New Roman" panose="02020603050405020304" pitchFamily="18" charset="0"/>
                <a:cs typeface="Times New Roman" panose="02020603050405020304" pitchFamily="18" charset="0"/>
              </a:rPr>
              <a:t>«</a:t>
            </a:r>
            <a:r>
              <a:rPr lang="it-IT" i="1" dirty="0">
                <a:latin typeface="Times New Roman" panose="02020603050405020304" pitchFamily="18" charset="0"/>
                <a:cs typeface="Times New Roman" panose="02020603050405020304" pitchFamily="18" charset="0"/>
              </a:rPr>
              <a:t>E’ dunque decisivo e assorbente il palese errore insito nell’essere stata contestata, come giorno di assenza, anche una domenica, ovverosia un giorno in cui il servizio scolastico non viene prestato e la dipendente non avrebbe dovuto, né potuto, recarsi al lavoro. (…) è di tutta evidenza che, ai fini della rilevanza disciplinare, l’assenza ingiustificata dal servizio presuppone necessariamente che il lavoratore abbia omesso di recarsi sul luogo di lavoro e prestare il servizio in un giorno in cui avrebbe dovuto farlo ed era atteso dal datore di lavoro per ricevere la sua prestazione lavorativa; non in un giorno in cui non avrebbe dovuto, e neanche potuto, recarsi al lavoro ed eseguire la sua prestazione</a:t>
            </a:r>
            <a:r>
              <a:rPr lang="it-IT" dirty="0">
                <a:latin typeface="Times New Roman" panose="02020603050405020304" pitchFamily="18" charset="0"/>
                <a:cs typeface="Times New Roman" panose="02020603050405020304" pitchFamily="18" charset="0"/>
              </a:rPr>
              <a:t>».</a:t>
            </a:r>
          </a:p>
          <a:p>
            <a:pPr algn="just"/>
            <a:r>
              <a:rPr lang="it-IT" dirty="0">
                <a:latin typeface="Times New Roman" panose="02020603050405020304" pitchFamily="18" charset="0"/>
                <a:cs typeface="Times New Roman" panose="02020603050405020304" pitchFamily="18" charset="0"/>
              </a:rPr>
              <a:t>Con il secondo motivo la ricorrente rilevava che la sanzione disciplinare del licenziamento non può essere comminata in modo automatico in base alla semplice corrispondenza tra fattispecie astratta e fattispecie concreta, ma richiede sempre un giudizio di proporzionalità in concreto (Corte Cost. 123/2020).</a:t>
            </a:r>
          </a:p>
          <a:p>
            <a:pPr algn="just"/>
            <a:r>
              <a:rPr lang="it-IT" dirty="0">
                <a:latin typeface="Times New Roman" panose="02020603050405020304" pitchFamily="18" charset="0"/>
                <a:cs typeface="Times New Roman" panose="02020603050405020304" pitchFamily="18" charset="0"/>
              </a:rPr>
              <a:t>«</a:t>
            </a:r>
            <a:r>
              <a:rPr lang="it-IT" i="1" dirty="0">
                <a:latin typeface="Times New Roman" panose="02020603050405020304" pitchFamily="18" charset="0"/>
                <a:cs typeface="Times New Roman" panose="02020603050405020304" pitchFamily="18" charset="0"/>
              </a:rPr>
              <a:t>come è noto, per costante indirizzo di questa corte, per il licenziamento tanto più per giusta causa, la valutazione sulla gravità</a:t>
            </a:r>
            <a:r>
              <a:rPr lang="it-IT" dirty="0">
                <a:latin typeface="Times New Roman" panose="02020603050405020304" pitchFamily="18" charset="0"/>
                <a:cs typeface="Times New Roman" panose="02020603050405020304" pitchFamily="18" charset="0"/>
              </a:rPr>
              <a:t> </a:t>
            </a:r>
            <a:r>
              <a:rPr lang="it-IT" i="1" dirty="0">
                <a:latin typeface="Times New Roman" panose="02020603050405020304" pitchFamily="18" charset="0"/>
                <a:cs typeface="Times New Roman" panose="02020603050405020304" pitchFamily="18" charset="0"/>
              </a:rPr>
              <a:t>dell’inadempimento e sulla proporzionalità della sanzione rispetto all’addebito contestato deve essere espressa tenendo conto, da un lato, dei profili oggettivi e soggettivi della condotta, dall’altro delle caratteristiche proprie del rapporto in relazione al quale va valutata la possibilità o meno della prosecuzione (Cass. n. 10236/2023; orientamento consolidato)</a:t>
            </a:r>
            <a:r>
              <a:rPr lang="it-IT" dirty="0">
                <a:latin typeface="Times New Roman" panose="02020603050405020304" pitchFamily="18" charset="0"/>
                <a:cs typeface="Times New Roman" panose="02020603050405020304" pitchFamily="18" charset="0"/>
              </a:rPr>
              <a:t>»</a:t>
            </a:r>
          </a:p>
          <a:p>
            <a:pPr algn="just"/>
            <a:r>
              <a:rPr lang="it-IT" dirty="0">
                <a:latin typeface="Times New Roman" panose="02020603050405020304" pitchFamily="18" charset="0"/>
                <a:cs typeface="Times New Roman" panose="02020603050405020304" pitchFamily="18" charset="0"/>
              </a:rPr>
              <a:t>In altre parole la Suprema Corte di Cassazione statuiva la non automaticità dell’applicazione delle sanzioni disciplinari (quantomeno per le più gravi), in quanto è dovere dell’Amministrazione valutare sempre la gravità del fatto nella sua concretezza, ossia nel suo reale verificarsi tenendo anche in considerazione, oltre all’elemento fattuale del verificarsi del fatto rilevante disciplinarmente, a come verificatisi per il lavoratore e alla sua intenzionalità.</a:t>
            </a:r>
          </a:p>
        </p:txBody>
      </p:sp>
    </p:spTree>
    <p:extLst>
      <p:ext uri="{BB962C8B-B14F-4D97-AF65-F5344CB8AC3E}">
        <p14:creationId xmlns:p14="http://schemas.microsoft.com/office/powerpoint/2010/main" val="208578122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52</a:t>
            </a:r>
          </a:p>
        </p:txBody>
      </p:sp>
      <p:sp>
        <p:nvSpPr>
          <p:cNvPr id="3" name="CasellaDiTesto 2">
            <a:extLst>
              <a:ext uri="{FF2B5EF4-FFF2-40B4-BE49-F238E27FC236}">
                <a16:creationId xmlns:a16="http://schemas.microsoft.com/office/drawing/2014/main" id="{E329B7DA-B942-4CFD-B447-98BB4FD11F90}"/>
              </a:ext>
            </a:extLst>
          </p:cNvPr>
          <p:cNvSpPr txBox="1"/>
          <p:nvPr/>
        </p:nvSpPr>
        <p:spPr>
          <a:xfrm>
            <a:off x="581892" y="430883"/>
            <a:ext cx="10418618" cy="5355312"/>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CORTE DI CASSAZIONE (Sen. 07 giugno 2016, n. 11636): La Corte di Appello di Venezia, con la sentenza n. 606/13, depositata il 18 dicembre 2013, rigettava il ricorso proposto da L.D.C. nei confronti del MIUR e dell'Ufficio scolastico regionale per il Veneto, avverso la sentenza n. 450/12, emessa dal Tribunale di Venezia tra le parti.</a:t>
            </a:r>
          </a:p>
          <a:p>
            <a:pPr algn="just"/>
            <a:r>
              <a:rPr lang="it-IT" dirty="0">
                <a:latin typeface="Times New Roman" panose="02020603050405020304" pitchFamily="18" charset="0"/>
                <a:cs typeface="Times New Roman" panose="02020603050405020304" pitchFamily="18" charset="0"/>
              </a:rPr>
              <a:t>La D.C. insegnante con contratto a tempo determinato dal 1° settembre 2010 al 30 giugno 2011, presso l'Istituto Comprensivo G. M. di Marcon, aveva impugnato il licenziamento senza preavviso irrogatole con decreto del Direttore generale dell'Ufficio scolastico regionale per il Veneto del 29 agosto 2011, e la conseguente dichiarazione di decadenza dalle graduatorie a esaurimento del personale docente per la scuola primaria, di cui al decreto 14 settembre 2011.</a:t>
            </a:r>
          </a:p>
          <a:p>
            <a:pPr algn="just"/>
            <a:r>
              <a:rPr lang="it-IT" dirty="0">
                <a:latin typeface="Times New Roman" panose="02020603050405020304" pitchFamily="18" charset="0"/>
                <a:cs typeface="Times New Roman" panose="02020603050405020304" pitchFamily="18" charset="0"/>
              </a:rPr>
              <a:t>Il licenziamento era stato irrogato, dopo la contestazione degli addebiti intervenuta il 16 giugno 2011 e l'audizione dell'interessata, per aver posto in essere falsità documentali e dichiarative ai fini dell'instaurazione del rapporto di lavoro; in particolare per aver falsamente dichiarato e attestato il conseguimento del titolo finale di un corso di perfezionamento e aggiornamento professionale in dinamiche relazionali e metodologiche didattiche nei gruppi di apprendimento: comportamenti antisociali e ruolo educativo della scuola, promosso per l'anno 2007/2008 dalla Libera Università degli Studi San Pio V di Roma; il servizio prestato negli anni scolastici 2007/2008 e 2008/2009 presso la Scuola paritaria materna elementare Coop. </a:t>
            </a:r>
            <a:r>
              <a:rPr lang="it-IT" dirty="0" err="1">
                <a:latin typeface="Times New Roman" panose="02020603050405020304" pitchFamily="18" charset="0"/>
                <a:cs typeface="Times New Roman" panose="02020603050405020304" pitchFamily="18" charset="0"/>
              </a:rPr>
              <a:t>soc</a:t>
            </a:r>
            <a:r>
              <a:rPr lang="it-IT" dirty="0">
                <a:latin typeface="Times New Roman" panose="02020603050405020304" pitchFamily="18" charset="0"/>
                <a:cs typeface="Times New Roman" panose="02020603050405020304" pitchFamily="18" charset="0"/>
              </a:rPr>
              <a:t>. Arcobaleno, con sede in via Circumvallazione Prisco (Ce).</a:t>
            </a:r>
          </a:p>
          <a:p>
            <a:pPr algn="just"/>
            <a:r>
              <a:rPr lang="it-IT" dirty="0">
                <a:latin typeface="Times New Roman" panose="02020603050405020304" pitchFamily="18" charset="0"/>
                <a:cs typeface="Times New Roman" panose="02020603050405020304" pitchFamily="18" charset="0"/>
              </a:rPr>
              <a:t>Il Tribunale rigettava la domanda e rilevava, altresì, che il licenziamento era proporzionato al fatto contestato e che non vi era stato automatismo nella dichiarazione di decadenza ex D.M. n. 44 del 2011.</a:t>
            </a:r>
          </a:p>
        </p:txBody>
      </p:sp>
    </p:spTree>
    <p:extLst>
      <p:ext uri="{BB962C8B-B14F-4D97-AF65-F5344CB8AC3E}">
        <p14:creationId xmlns:p14="http://schemas.microsoft.com/office/powerpoint/2010/main" val="12967470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53</a:t>
            </a:r>
          </a:p>
        </p:txBody>
      </p:sp>
      <p:sp>
        <p:nvSpPr>
          <p:cNvPr id="3" name="CasellaDiTesto 2">
            <a:extLst>
              <a:ext uri="{FF2B5EF4-FFF2-40B4-BE49-F238E27FC236}">
                <a16:creationId xmlns:a16="http://schemas.microsoft.com/office/drawing/2014/main" id="{E329B7DA-B942-4CFD-B447-98BB4FD11F90}"/>
              </a:ext>
            </a:extLst>
          </p:cNvPr>
          <p:cNvSpPr txBox="1"/>
          <p:nvPr/>
        </p:nvSpPr>
        <p:spPr>
          <a:xfrm>
            <a:off x="332509" y="293544"/>
            <a:ext cx="11536218" cy="5632311"/>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a:t>
            </a:r>
            <a:r>
              <a:rPr lang="it-IT" i="1" dirty="0">
                <a:latin typeface="Times New Roman" panose="02020603050405020304" pitchFamily="18" charset="0"/>
                <a:cs typeface="Times New Roman" panose="02020603050405020304" pitchFamily="18" charset="0"/>
              </a:rPr>
              <a:t>come questa Corte ha già avuto modo di affermare (Cass. n. 23924 del 2010), in tema di licenziamento disciplinare, la preventiva contestazione dell'addebito al lavoratore incolpato deve riguardare, a pena di nullità del licenziamento stesso, anche la recidiva (o comunque i precedenti disciplinari che la integrano), ove questa rappresenti elemento costitutivo della mancanza addebitata). La Corte d'appello ha fatto corretta applicazione di detto principio che richiama, atteso che, chiamata a verificare, come il giudice di primo grado, se il licenziamento fosse stato irrogato sulla base non solo della gravità della condotta contestata in sé, ma anche sulla base di una recidiva non precedentemente contestata, con congrua motivazione, ha escluso che si fosse verificata tale ipotesi, perché </a:t>
            </a:r>
            <a:r>
              <a:rPr lang="it-IT" b="1" i="1" dirty="0">
                <a:latin typeface="Times New Roman" panose="02020603050405020304" pitchFamily="18" charset="0"/>
                <a:cs typeface="Times New Roman" panose="02020603050405020304" pitchFamily="18" charset="0"/>
              </a:rPr>
              <a:t>il provvedimento di licenziamento faceva mero riferimento al fatto che la D.C. aveva falsificato il verbale di un consiglio di classe e aveva prodotto un certificato falsamente attestante il perseguimento della laurea in giurisprudenza quali fatti pregressi, che non avevano inciso sulla valutazione della gravità della condotta contestata, ma avevano indotto l'amministrazione a eseguire controlli anche sulla veridicità dei documenti e delle dichiarazioni allegate alla domanda di aggiornamento/permanenza in graduatoria. Pertanto, il licenziamento veniva irrogato esclusivamente per avere posto in essere le falsità documentali e dichiarative già indicate, relative al conseguimento del titolo finale del corso di perfezionamento, e al servizio prestato negli anni 2007/2008 e 2008/2009, e tali condotte costituivano condotte pienamente idonee in sé a fondare il licenziamento»</a:t>
            </a:r>
          </a:p>
          <a:p>
            <a:pPr algn="just"/>
            <a:r>
              <a:rPr lang="it-IT" b="1" i="1" dirty="0">
                <a:latin typeface="Times New Roman" panose="02020603050405020304" pitchFamily="18" charset="0"/>
                <a:cs typeface="Times New Roman" panose="02020603050405020304" pitchFamily="18" charset="0"/>
              </a:rPr>
              <a:t>«Il comportamento del dipendente pubblico è, dunque, sanzionato indipendentemente dalla circostanza che la falsità abbia fatto conseguire il posto di lavoro</a:t>
            </a:r>
            <a:r>
              <a:rPr lang="it-IT" i="1" dirty="0">
                <a:latin typeface="Times New Roman" panose="02020603050405020304" pitchFamily="18" charset="0"/>
                <a:cs typeface="Times New Roman" panose="02020603050405020304" pitchFamily="18" charset="0"/>
              </a:rPr>
              <a:t>, essendo sufficiente a integrare la fattispecie la condotta di avere prodotto la documentazione o la dichiarazione falsa, al fine o in occasione dell’instaurazione del rapporto di lavoro.</a:t>
            </a:r>
          </a:p>
          <a:p>
            <a:pPr algn="just"/>
            <a:r>
              <a:rPr lang="it-IT" i="1" dirty="0">
                <a:latin typeface="Times New Roman" panose="02020603050405020304" pitchFamily="18" charset="0"/>
                <a:cs typeface="Times New Roman" panose="02020603050405020304" pitchFamily="18" charset="0"/>
              </a:rPr>
              <a:t>Tale interpretazione non palesa dubbi di legittimità costituzionale, né può trovare applicazione il concetto penalistico di falso innocuo, in quanto </a:t>
            </a:r>
            <a:r>
              <a:rPr lang="it-IT" b="1" i="1" dirty="0">
                <a:latin typeface="Times New Roman" panose="02020603050405020304" pitchFamily="18" charset="0"/>
                <a:cs typeface="Times New Roman" panose="02020603050405020304" pitchFamily="18" charset="0"/>
              </a:rPr>
              <a:t>la condotta di produrre documenti falsi ed eseguire false dichiarazioni è idonea in sé ad assumere caratteri tali da giustificare il licenziamento</a:t>
            </a:r>
            <a:r>
              <a:rPr lang="it-IT" i="1" dirty="0">
                <a:latin typeface="Times New Roman" panose="02020603050405020304" pitchFamily="18" charset="0"/>
                <a:cs typeface="Times New Roman" panose="02020603050405020304" pitchFamily="18" charset="0"/>
              </a:rPr>
              <a:t>, indipendentemente dal fatto che sia integrato un delitto di falso».</a:t>
            </a:r>
          </a:p>
        </p:txBody>
      </p:sp>
    </p:spTree>
    <p:extLst>
      <p:ext uri="{BB962C8B-B14F-4D97-AF65-F5344CB8AC3E}">
        <p14:creationId xmlns:p14="http://schemas.microsoft.com/office/powerpoint/2010/main" val="152742957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54</a:t>
            </a:r>
          </a:p>
        </p:txBody>
      </p:sp>
      <p:sp>
        <p:nvSpPr>
          <p:cNvPr id="3" name="CasellaDiTesto 2">
            <a:extLst>
              <a:ext uri="{FF2B5EF4-FFF2-40B4-BE49-F238E27FC236}">
                <a16:creationId xmlns:a16="http://schemas.microsoft.com/office/drawing/2014/main" id="{E329B7DA-B942-4CFD-B447-98BB4FD11F90}"/>
              </a:ext>
            </a:extLst>
          </p:cNvPr>
          <p:cNvSpPr txBox="1"/>
          <p:nvPr/>
        </p:nvSpPr>
        <p:spPr>
          <a:xfrm>
            <a:off x="332509" y="595963"/>
            <a:ext cx="11305309" cy="5078313"/>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Noto ai fatti di cronaca è il licenziamento dell’insegnante che durante una manifestazione pubblica proferiva una serie di frasi offensive e provocatorie nei confronti dei poliziotti durante una manifestazione pubblica e le parole venivano riprese dai giornalisti presenti.</a:t>
            </a:r>
          </a:p>
          <a:p>
            <a:pPr algn="just"/>
            <a:r>
              <a:rPr lang="it-IT" dirty="0">
                <a:latin typeface="Times New Roman" panose="02020603050405020304" pitchFamily="18" charset="0"/>
                <a:cs typeface="Times New Roman" panose="02020603050405020304" pitchFamily="18" charset="0"/>
              </a:rPr>
              <a:t>La docente riceveva una contestazione di addebito in relazione ai fatti accaduti quella stessa sera, ritenuti in grave contrasto con la funzione docente e i relativi doveri, al punto da suscitare grave allarme nella comunità e causare grave pregiudizio alla scuola, alla pubblica amministrazione, agli alunni e alle famiglie; le venivano altresì contestati degli altri episodi asseritamente commessi durante l’esercizio delle proprie mansioni. La ricorrente forniva le proprie giustificazioni e veniva sentita nel corso del procedimento disciplinare; con provvedimento dell’8 giugno 2018 veniva disposta la sua destituzione per la sola condotta posta in essere nel corso della manifestazione. Impugnava quindi il provvedimento disciplinare, chiedendo l’applicazione dell’articolo 18 legge 300/1970, sostenendo la sproporzione del licenziamento intimato, anche ai sensi dell’articolo 10 del codice di comportamento del Ministero dell’Istruzione. </a:t>
            </a:r>
            <a:endParaRPr lang="it-IT" i="1"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L’ultimo elemento che connota gravemente la condotta della ricorrente è il ruolo che costei svolge alle dipendenze della Pubblica Amministrazione. La Cassazione ha già avuto modo di affermare che il comportamento del dipendente pubblico deve essere rigorosamente valutato in quanto deve non solo rispettare l’interesse privato del proprio datore di lavoro, ma anche i valori rappresentati nell’art. 97 della Costituzione. Nel caso di specie, la C. non solo è una pubblica dipendente, ma è anche un’insegnante di scuola primaria: ciò porta ad alcune considerazioni. In primo luogo, i docenti hanno compiti non solo legati all’istruzione dei bambini e dei ragazzi, ma anche educativi, come è reso chiaro dalle leggi e dal C.C.N.L. che disciplinano l’attività scolastica. </a:t>
            </a:r>
            <a:endParaRPr lang="it-IT"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210751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55</a:t>
            </a:r>
          </a:p>
        </p:txBody>
      </p:sp>
      <p:sp>
        <p:nvSpPr>
          <p:cNvPr id="3" name="CasellaDiTesto 2">
            <a:extLst>
              <a:ext uri="{FF2B5EF4-FFF2-40B4-BE49-F238E27FC236}">
                <a16:creationId xmlns:a16="http://schemas.microsoft.com/office/drawing/2014/main" id="{E329B7DA-B942-4CFD-B447-98BB4FD11F90}"/>
              </a:ext>
            </a:extLst>
          </p:cNvPr>
          <p:cNvSpPr txBox="1"/>
          <p:nvPr/>
        </p:nvSpPr>
        <p:spPr>
          <a:xfrm>
            <a:off x="646545" y="697562"/>
            <a:ext cx="10778837" cy="3139321"/>
          </a:xfrm>
          <a:prstGeom prst="rect">
            <a:avLst/>
          </a:prstGeom>
          <a:noFill/>
        </p:spPr>
        <p:txBody>
          <a:bodyPr wrap="square" rtlCol="0">
            <a:spAutoFit/>
          </a:bodyPr>
          <a:lstStyle/>
          <a:p>
            <a:pPr algn="just"/>
            <a:r>
              <a:rPr lang="it-IT" i="1" dirty="0">
                <a:latin typeface="Times New Roman" panose="02020603050405020304" pitchFamily="18" charset="0"/>
                <a:cs typeface="Times New Roman" panose="02020603050405020304" pitchFamily="18" charset="0"/>
              </a:rPr>
              <a:t>«Per i docenti di scuola primaria, i compiti educativi sono ancora più marcati rispetto ai colleghi degli altri gradi scolastici: hanno a che fare con bambini che non hanno ancora sviluppato un senso critico e sono quindi portati “assorbire” tutto ciò che viene trasmesso loro dall’insegnante; pertanto, un comportamento che violi le regole di civile convivenza e diffonda un senso di disprezzo per lo Stato e i suoi componenti, tenuto dalla persona che dovrebbe essere un modello di comportamento, è ancora più grave. In secondo luogo, il datore di lavoro deve avere un completo affidamento in merito al comportamento della docente di scuola primaria nei confronti degli alunni: come correttamente rilevato in sede di discussione, uno scoppio d’ira di quel tipo, con offese, turpiloquio e provocazioni, non può che instillare il sospetto di aver a che fare con una persona non in grado di contenere i momenti di rabbia e nervosismo, sicuramente presenti quando si ha a che fare con una classe di bambini tra i sei e gli undici anni, non sempre disciplinati o educati»</a:t>
            </a:r>
          </a:p>
          <a:p>
            <a:pPr algn="just"/>
            <a:endParaRPr lang="it-IT"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18716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a:xfrm>
            <a:off x="4038600" y="6434570"/>
            <a:ext cx="4114800" cy="365125"/>
          </a:xfrm>
        </p:spPr>
        <p:txBody>
          <a:bodyPr/>
          <a:lstStyle/>
          <a:p>
            <a:r>
              <a:rPr lang="it-IT" dirty="0"/>
              <a:t>56</a:t>
            </a:r>
          </a:p>
        </p:txBody>
      </p:sp>
      <p:sp>
        <p:nvSpPr>
          <p:cNvPr id="3" name="CasellaDiTesto 2">
            <a:extLst>
              <a:ext uri="{FF2B5EF4-FFF2-40B4-BE49-F238E27FC236}">
                <a16:creationId xmlns:a16="http://schemas.microsoft.com/office/drawing/2014/main" id="{E329B7DA-B942-4CFD-B447-98BB4FD11F90}"/>
              </a:ext>
            </a:extLst>
          </p:cNvPr>
          <p:cNvSpPr txBox="1"/>
          <p:nvPr/>
        </p:nvSpPr>
        <p:spPr>
          <a:xfrm>
            <a:off x="692727" y="577489"/>
            <a:ext cx="10945091" cy="5078313"/>
          </a:xfrm>
          <a:prstGeom prst="rect">
            <a:avLst/>
          </a:prstGeom>
          <a:noFill/>
        </p:spPr>
        <p:txBody>
          <a:bodyPr wrap="square" rtlCol="0">
            <a:spAutoFit/>
          </a:bodyPr>
          <a:lstStyle/>
          <a:p>
            <a:pPr algn="just"/>
            <a:r>
              <a:rPr lang="it-IT" i="1" dirty="0">
                <a:latin typeface="Times New Roman" panose="02020603050405020304" pitchFamily="18" charset="0"/>
                <a:cs typeface="Times New Roman" panose="02020603050405020304" pitchFamily="18" charset="0"/>
              </a:rPr>
              <a:t>«In conclusione, si deve ritenere corretta la valutazione svolta dal Ministero dell’Istruzione in merito alla sussistenza degli elementi previsti dalle lettere a) e b) dell’art. 498 d.lgs. 297/1994. </a:t>
            </a:r>
          </a:p>
          <a:p>
            <a:pPr algn="just"/>
            <a:endParaRPr lang="it-IT" i="1" dirty="0">
              <a:latin typeface="Times New Roman" panose="02020603050405020304" pitchFamily="18" charset="0"/>
              <a:cs typeface="Times New Roman" panose="02020603050405020304" pitchFamily="18" charset="0"/>
            </a:endParaRPr>
          </a:p>
          <a:p>
            <a:pPr algn="just"/>
            <a:r>
              <a:rPr lang="it-IT" i="1" dirty="0">
                <a:latin typeface="Times New Roman" panose="02020603050405020304" pitchFamily="18" charset="0"/>
                <a:cs typeface="Times New Roman" panose="02020603050405020304" pitchFamily="18" charset="0"/>
              </a:rPr>
              <a:t>In particolare: </a:t>
            </a:r>
          </a:p>
          <a:p>
            <a:pPr marL="285750" indent="-285750" algn="just">
              <a:buFontTx/>
              <a:buChar char="-"/>
            </a:pPr>
            <a:r>
              <a:rPr lang="it-IT" i="1" dirty="0">
                <a:latin typeface="Times New Roman" panose="02020603050405020304" pitchFamily="18" charset="0"/>
                <a:cs typeface="Times New Roman" panose="02020603050405020304" pitchFamily="18" charset="0"/>
              </a:rPr>
              <a:t>lettera a): atti che siano in grave contrasto con i doveri inerenti alla funzione. Come spiegato poc’anzi, anche se tenuti al di fuori delle mansioni e dell’orario di lavoro, gli atti compiuti dalla C. sono in grave contrasto con i doveri educativi connaturati alla sua funzione di docente di scuola primaria; </a:t>
            </a:r>
          </a:p>
          <a:p>
            <a:pPr marL="285750" indent="-285750" algn="just">
              <a:buFontTx/>
              <a:buChar char="-"/>
            </a:pPr>
            <a:r>
              <a:rPr lang="it-IT" i="1" dirty="0">
                <a:latin typeface="Times New Roman" panose="02020603050405020304" pitchFamily="18" charset="0"/>
                <a:cs typeface="Times New Roman" panose="02020603050405020304" pitchFamily="18" charset="0"/>
              </a:rPr>
              <a:t>lettera b): attività dolosa che abbia portato grave pregiudizio alla scuola, alla pubblica amministrazione, agli alunni, alle famiglie. </a:t>
            </a:r>
          </a:p>
          <a:p>
            <a:pPr algn="just"/>
            <a:endParaRPr lang="it-IT" i="1" dirty="0">
              <a:latin typeface="Times New Roman" panose="02020603050405020304" pitchFamily="18" charset="0"/>
              <a:cs typeface="Times New Roman" panose="02020603050405020304" pitchFamily="18" charset="0"/>
            </a:endParaRPr>
          </a:p>
          <a:p>
            <a:pPr algn="just"/>
            <a:r>
              <a:rPr lang="it-IT" i="1" dirty="0">
                <a:latin typeface="Times New Roman" panose="02020603050405020304" pitchFamily="18" charset="0"/>
                <a:cs typeface="Times New Roman" panose="02020603050405020304" pitchFamily="18" charset="0"/>
              </a:rPr>
              <a:t>L’attività della ricorrente è sicuramente stata volontaria ed anche la trasmissione del suo comportamento ad opera dei mass media è causalmente correlata alla scelta fatta da costei di continuare ad inveire contro i poliziotti, nonostante fosse ripresa da vicino da più telecamere. </a:t>
            </a:r>
          </a:p>
          <a:p>
            <a:pPr algn="just"/>
            <a:r>
              <a:rPr lang="it-IT" i="1" dirty="0">
                <a:latin typeface="Times New Roman" panose="02020603050405020304" pitchFamily="18" charset="0"/>
                <a:cs typeface="Times New Roman" panose="02020603050405020304" pitchFamily="18" charset="0"/>
              </a:rPr>
              <a:t>È fuori di dubbio che l’episodio in questione ha causato un grave pregiudizio all’immagine della Pubblica Amministrazione e della scuola, come appare evidente dalla grande diffusione che ha avuto l’evento nella pubblica opinione. </a:t>
            </a:r>
          </a:p>
          <a:p>
            <a:pPr algn="just"/>
            <a:r>
              <a:rPr lang="it-IT" i="1" dirty="0">
                <a:latin typeface="Times New Roman" panose="02020603050405020304" pitchFamily="18" charset="0"/>
                <a:cs typeface="Times New Roman" panose="02020603050405020304" pitchFamily="18" charset="0"/>
              </a:rPr>
              <a:t>Il provvedimento intimato alla ricorrente è quindi da considerarsi legittimo: il ricorso deve pertanto essere rigettato». </a:t>
            </a:r>
          </a:p>
        </p:txBody>
      </p:sp>
    </p:spTree>
    <p:extLst>
      <p:ext uri="{BB962C8B-B14F-4D97-AF65-F5344CB8AC3E}">
        <p14:creationId xmlns:p14="http://schemas.microsoft.com/office/powerpoint/2010/main" val="49669918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57</a:t>
            </a:r>
          </a:p>
        </p:txBody>
      </p:sp>
      <p:sp>
        <p:nvSpPr>
          <p:cNvPr id="3" name="CasellaDiTesto 2">
            <a:extLst>
              <a:ext uri="{FF2B5EF4-FFF2-40B4-BE49-F238E27FC236}">
                <a16:creationId xmlns:a16="http://schemas.microsoft.com/office/drawing/2014/main" id="{E329B7DA-B942-4CFD-B447-98BB4FD11F90}"/>
              </a:ext>
            </a:extLst>
          </p:cNvPr>
          <p:cNvSpPr txBox="1"/>
          <p:nvPr/>
        </p:nvSpPr>
        <p:spPr>
          <a:xfrm>
            <a:off x="623454" y="159832"/>
            <a:ext cx="10945091" cy="5262979"/>
          </a:xfrm>
          <a:prstGeom prst="rect">
            <a:avLst/>
          </a:prstGeom>
          <a:noFill/>
        </p:spPr>
        <p:txBody>
          <a:bodyPr wrap="square" rtlCol="0">
            <a:spAutoFit/>
          </a:bodyPr>
          <a:lstStyle/>
          <a:p>
            <a:pPr algn="ctr"/>
            <a:r>
              <a:rPr lang="it-IT" sz="1600" b="1" dirty="0">
                <a:latin typeface="Times New Roman" panose="02020603050405020304" pitchFamily="18" charset="0"/>
                <a:cs typeface="Times New Roman" panose="02020603050405020304" pitchFamily="18" charset="0"/>
              </a:rPr>
              <a:t>Sospensione cautelare</a:t>
            </a:r>
          </a:p>
          <a:p>
            <a:pPr algn="just"/>
            <a:r>
              <a:rPr lang="it-IT" sz="1600" dirty="0">
                <a:latin typeface="Times New Roman" panose="02020603050405020304" pitchFamily="18" charset="0"/>
                <a:cs typeface="Times New Roman" panose="02020603050405020304" pitchFamily="18" charset="0"/>
              </a:rPr>
              <a:t>L'istituto della sospensione cautelare dal servizio del dipendente nei cui confronti è pendente un procedimento disciplinare, nei casi connotati da particolare gravità, non è disciplinato dalle norme generali sull'ordinamento del lavoro alle dipendenze delle pubbliche amministrazioni. Queste ultime, infatti, si limitano a prevedere, nell'art.55-ter «rapporti tra procedimento disciplinare e procedimento penale», d.lgs. n. 165 del 2001 (introdotto dal d.lgs. n.150 del 2009) che, </a:t>
            </a:r>
            <a:r>
              <a:rPr lang="it-IT" sz="1600" b="1" dirty="0">
                <a:latin typeface="Times New Roman" panose="02020603050405020304" pitchFamily="18" charset="0"/>
                <a:cs typeface="Times New Roman" panose="02020603050405020304" pitchFamily="18" charset="0"/>
              </a:rPr>
              <a:t>in caso di sospensione del procedimento disciplinare fino al termine di quello penale, rimane "salva la possibilità di adottare la sospensione o altri strumenti cautelari nei confronti del dipendente</a:t>
            </a:r>
            <a:r>
              <a:rPr lang="it-IT" sz="1600" dirty="0">
                <a:latin typeface="Times New Roman" panose="02020603050405020304" pitchFamily="18" charset="0"/>
                <a:cs typeface="Times New Roman" panose="02020603050405020304" pitchFamily="18" charset="0"/>
              </a:rPr>
              <a:t>". </a:t>
            </a:r>
          </a:p>
          <a:p>
            <a:pPr algn="just"/>
            <a:r>
              <a:rPr lang="it-IT" sz="1600" dirty="0">
                <a:latin typeface="Times New Roman" panose="02020603050405020304" pitchFamily="18" charset="0"/>
                <a:cs typeface="Times New Roman" panose="02020603050405020304" pitchFamily="18" charset="0"/>
              </a:rPr>
              <a:t>Il d.lgs. n. 75 del 2017, dal canto suo, non ha apportato significative modifiche in punto, aggiungendo soltanto la previsione di una </a:t>
            </a:r>
            <a:r>
              <a:rPr lang="it-IT" sz="1600" b="1" dirty="0">
                <a:latin typeface="Times New Roman" panose="02020603050405020304" pitchFamily="18" charset="0"/>
                <a:cs typeface="Times New Roman" panose="02020603050405020304" pitchFamily="18" charset="0"/>
              </a:rPr>
              <a:t>specifica ipotesi di sospensione obbligatoria, prevista dall'art. 55-quater, comma 3-bis, dello stesso TUPI </a:t>
            </a:r>
            <a:r>
              <a:rPr lang="it-IT" sz="1600" dirty="0">
                <a:latin typeface="Times New Roman" panose="02020603050405020304" pitchFamily="18" charset="0"/>
                <a:cs typeface="Times New Roman" panose="02020603050405020304" pitchFamily="18" charset="0"/>
              </a:rPr>
              <a:t>(falsa attestazione della presenza in servizio accertata in flagranza o mediante strumenti di registrazione delle presenze che determina l’immediata sospensione cautelare senza stipendio fatto salvo l’assegno alimentare. Non è disposta l’audizione e la sospensione è disposta dal responsabile della struttura entro 48 ore)</a:t>
            </a:r>
            <a:r>
              <a:rPr lang="it-IT" sz="1600" b="1" dirty="0">
                <a:latin typeface="Times New Roman" panose="02020603050405020304" pitchFamily="18" charset="0"/>
                <a:cs typeface="Times New Roman" panose="02020603050405020304" pitchFamily="18" charset="0"/>
              </a:rPr>
              <a:t>.</a:t>
            </a:r>
            <a:r>
              <a:rPr lang="it-IT" sz="1600" dirty="0">
                <a:latin typeface="Times New Roman" panose="02020603050405020304" pitchFamily="18" charset="0"/>
                <a:cs typeface="Times New Roman" panose="02020603050405020304" pitchFamily="18" charset="0"/>
              </a:rPr>
              <a:t> Si è osservato in dottrina che, in tal modo, il legislatore non ha inteso conferire all'amministrazione una generale facoltà di procedere alla sospensione cautelare, in ogni ipotesi di ritenuta pregiudizialità penale ed a prescindere da altri presupposti, bensì, essendosi astenuto dal dettare ulteriori disposizioni, ha voluto, da un lato, richiamare implicitamente le </a:t>
            </a:r>
            <a:r>
              <a:rPr lang="it-IT" sz="1600" b="1" dirty="0">
                <a:latin typeface="Times New Roman" panose="02020603050405020304" pitchFamily="18" charset="0"/>
                <a:cs typeface="Times New Roman" panose="02020603050405020304" pitchFamily="18" charset="0"/>
              </a:rPr>
              <a:t>norme speciali</a:t>
            </a:r>
            <a:r>
              <a:rPr lang="it-IT" sz="1600" dirty="0">
                <a:latin typeface="Times New Roman" panose="02020603050405020304" pitchFamily="18" charset="0"/>
                <a:cs typeface="Times New Roman" panose="02020603050405020304" pitchFamily="18" charset="0"/>
              </a:rPr>
              <a:t>, contenute in altri testi normativi, che prevedono ipotesi di sospensione obbligatoria, dall'altro legittimare la </a:t>
            </a:r>
            <a:r>
              <a:rPr lang="it-IT" sz="1600" b="1" dirty="0">
                <a:latin typeface="Times New Roman" panose="02020603050405020304" pitchFamily="18" charset="0"/>
                <a:cs typeface="Times New Roman" panose="02020603050405020304" pitchFamily="18" charset="0"/>
              </a:rPr>
              <a:t>contrattazione collettiva</a:t>
            </a:r>
            <a:r>
              <a:rPr lang="it-IT" sz="1600" dirty="0">
                <a:latin typeface="Times New Roman" panose="02020603050405020304" pitchFamily="18" charset="0"/>
                <a:cs typeface="Times New Roman" panose="02020603050405020304" pitchFamily="18" charset="0"/>
              </a:rPr>
              <a:t> ad intervenire in materia.</a:t>
            </a:r>
          </a:p>
          <a:p>
            <a:pPr algn="just"/>
            <a:r>
              <a:rPr lang="it-IT" sz="1600" dirty="0">
                <a:latin typeface="Times New Roman" panose="02020603050405020304" pitchFamily="18" charset="0"/>
                <a:cs typeface="Times New Roman" panose="02020603050405020304" pitchFamily="18" charset="0"/>
              </a:rPr>
              <a:t>Sull'argomento, perciò, la giurisprudenza di legittimità, ricollegandosi anche all'insegnamento della Corte costituzionale (</a:t>
            </a:r>
            <a:r>
              <a:rPr lang="it-IT" sz="1600" dirty="0" err="1">
                <a:latin typeface="Times New Roman" panose="02020603050405020304" pitchFamily="18" charset="0"/>
                <a:cs typeface="Times New Roman" panose="02020603050405020304" pitchFamily="18" charset="0"/>
              </a:rPr>
              <a:t>sent</a:t>
            </a:r>
            <a:r>
              <a:rPr lang="it-IT" sz="1600" dirty="0">
                <a:latin typeface="Times New Roman" panose="02020603050405020304" pitchFamily="18" charset="0"/>
                <a:cs typeface="Times New Roman" panose="02020603050405020304" pitchFamily="18" charset="0"/>
              </a:rPr>
              <a:t>. 24 ottobre 1995, n. 447), ha esteso ai dipendenti pubblici l'orientamento nel tempo formatosi in tema di impiego privato, riconoscendo anche al datore di lavoro pubblico il legittimo esercizio del potere discrezionale di allontanare il dipendente dal servizio, ad esempio in attesa della definizione del processo penale, secondo le previsioni dei CCNL di comparto; e precisando che tale sospensione «ha natura cautelare e non disciplinare»;</a:t>
            </a:r>
          </a:p>
        </p:txBody>
      </p:sp>
    </p:spTree>
    <p:extLst>
      <p:ext uri="{BB962C8B-B14F-4D97-AF65-F5344CB8AC3E}">
        <p14:creationId xmlns:p14="http://schemas.microsoft.com/office/powerpoint/2010/main" val="359542069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58</a:t>
            </a:r>
          </a:p>
        </p:txBody>
      </p:sp>
      <p:sp>
        <p:nvSpPr>
          <p:cNvPr id="3" name="CasellaDiTesto 2">
            <a:extLst>
              <a:ext uri="{FF2B5EF4-FFF2-40B4-BE49-F238E27FC236}">
                <a16:creationId xmlns:a16="http://schemas.microsoft.com/office/drawing/2014/main" id="{E329B7DA-B942-4CFD-B447-98BB4FD11F90}"/>
              </a:ext>
            </a:extLst>
          </p:cNvPr>
          <p:cNvSpPr txBox="1"/>
          <p:nvPr/>
        </p:nvSpPr>
        <p:spPr>
          <a:xfrm>
            <a:off x="623454" y="769432"/>
            <a:ext cx="10945091" cy="4801314"/>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pertanto la sospensione cautelare «</a:t>
            </a:r>
            <a:r>
              <a:rPr lang="it-IT" i="1" dirty="0">
                <a:latin typeface="Times New Roman" panose="02020603050405020304" pitchFamily="18" charset="0"/>
                <a:cs typeface="Times New Roman" panose="02020603050405020304" pitchFamily="18" charset="0"/>
              </a:rPr>
              <a:t>non richiede il previo contraddittorio con l'interessato e trova la sua ratio nella necessità di tutelare la credibilità dell'amministrazione presso il pubblico, cioè il rapporto di fiducia dei cittadini verso l'istituzione, che può rischiare di essere incrinato dall'ombra gravante su di essa a causa dell'accusa da cui è colpita una persona attraverso la quale l'istituzione stessa opera»</a:t>
            </a:r>
            <a:r>
              <a:rPr lang="it-IT" dirty="0">
                <a:latin typeface="Times New Roman" panose="02020603050405020304" pitchFamily="18" charset="0"/>
                <a:cs typeface="Times New Roman" panose="02020603050405020304" pitchFamily="18" charset="0"/>
              </a:rPr>
              <a:t> (Cass. 10 giugno 2016, n. 11988; v. anche Cass. 4 giugno 2014, n.12560; Cass. 22 novembre 2010, n. 23627).</a:t>
            </a:r>
          </a:p>
          <a:p>
            <a:pPr algn="just"/>
            <a:r>
              <a:rPr lang="it-IT" dirty="0">
                <a:latin typeface="Times New Roman" panose="02020603050405020304" pitchFamily="18" charset="0"/>
                <a:cs typeface="Times New Roman" panose="02020603050405020304" pitchFamily="18" charset="0"/>
              </a:rPr>
              <a:t>Altra ipotesi di sospensione obbligatoria, e non facoltativa, del pubblico dipendente è poi prevista dall'art. 4 della 1. n. 97 del 2001: nel caso questi venga condannato in sede penale, anche con sentenza non definitiva, per i delitti di cui agli artt. 314, comma 1 (peculato), 317 (concussione), 318 (corruzione), 319 (corruzione per atto contrario ai doveri d'ufficio), 319-ter (corruzione in atti giudiziari), 319-quater (induzione indebita a dare o promettere utilità), 320 (corruzione di persona incaricata di pubblico servizio) del codice penale.</a:t>
            </a:r>
          </a:p>
          <a:p>
            <a:pPr algn="just"/>
            <a:r>
              <a:rPr lang="it-IT" dirty="0">
                <a:latin typeface="Times New Roman" panose="02020603050405020304" pitchFamily="18" charset="0"/>
                <a:cs typeface="Times New Roman" panose="02020603050405020304" pitchFamily="18" charset="0"/>
              </a:rPr>
              <a:t>Tale norma, che ha superato il vaglio di costituzionalità quanto alla legittimità della misura (Corte cost. n. 145 del 2002, cit.), non consente alcun margine di apprezzamento, perché la sussistenza delle esigenze cautelari è stata già valutata, con previsione generale ed astratta, dal legislatore il quale, a tal fine, ha ritenuto di dover assegnare rilievo al titolo di reato, implicante una grave violazione dei doveri gravanti sul dipendente, e non a valutazioni prognostiche sull'affidabilità dello stesso, escludendo che possa assumere rilievo la concessione del beneficio della sospensione condizionale della pena, sebbene la stessa presupponga ex art. 163 c.p. che il colpevole si asterrà in futuro dal commettere altri reati (Tar Lecce 12 settembre 2016, n. 1422, in FA2016, 9, 2271).</a:t>
            </a:r>
          </a:p>
        </p:txBody>
      </p:sp>
    </p:spTree>
    <p:extLst>
      <p:ext uri="{BB962C8B-B14F-4D97-AF65-F5344CB8AC3E}">
        <p14:creationId xmlns:p14="http://schemas.microsoft.com/office/powerpoint/2010/main" val="245916046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59</a:t>
            </a:r>
          </a:p>
        </p:txBody>
      </p:sp>
      <p:sp>
        <p:nvSpPr>
          <p:cNvPr id="3" name="CasellaDiTesto 2">
            <a:extLst>
              <a:ext uri="{FF2B5EF4-FFF2-40B4-BE49-F238E27FC236}">
                <a16:creationId xmlns:a16="http://schemas.microsoft.com/office/drawing/2014/main" id="{E329B7DA-B942-4CFD-B447-98BB4FD11F90}"/>
              </a:ext>
            </a:extLst>
          </p:cNvPr>
          <p:cNvSpPr txBox="1"/>
          <p:nvPr/>
        </p:nvSpPr>
        <p:spPr>
          <a:xfrm>
            <a:off x="623454" y="215250"/>
            <a:ext cx="10945091" cy="5632311"/>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Ad oggi la sospensione cautelare del dipendente sottoposto a procedimento penale è regolamentata, specificatamente, dall’art. 27 del CCNL, ma prima di analizzare puntualmente tale disposizione non possiamo non soffermarci sulla disposizione di cui all’articolo 26 del medesimo CCNL.</a:t>
            </a:r>
          </a:p>
          <a:p>
            <a:pPr algn="just"/>
            <a:endParaRPr lang="it-IT" i="1" dirty="0">
              <a:latin typeface="Times New Roman" panose="02020603050405020304" pitchFamily="18" charset="0"/>
              <a:cs typeface="Times New Roman" panose="02020603050405020304" pitchFamily="18" charset="0"/>
            </a:endParaRPr>
          </a:p>
          <a:p>
            <a:pPr algn="just"/>
            <a:r>
              <a:rPr lang="it-IT" i="1" dirty="0">
                <a:latin typeface="Times New Roman" panose="02020603050405020304" pitchFamily="18" charset="0"/>
                <a:cs typeface="Times New Roman" panose="02020603050405020304" pitchFamily="18" charset="0"/>
              </a:rPr>
              <a:t>Art. 26 «Sospensione cautelare in corso di procedimento disciplinare»</a:t>
            </a:r>
          </a:p>
          <a:p>
            <a:pPr algn="just"/>
            <a:r>
              <a:rPr lang="it-IT" i="1" dirty="0">
                <a:latin typeface="Times New Roman" panose="02020603050405020304" pitchFamily="18" charset="0"/>
                <a:cs typeface="Times New Roman" panose="02020603050405020304" pitchFamily="18" charset="0"/>
              </a:rPr>
              <a:t>1.Fatta salva la sospensione cautelare disposta ai sensi dell’art. 55-quater, comma 3- bis </a:t>
            </a:r>
            <a:r>
              <a:rPr lang="it-IT" dirty="0">
                <a:latin typeface="Times New Roman" panose="02020603050405020304" pitchFamily="18" charset="0"/>
                <a:cs typeface="Times New Roman" panose="02020603050405020304" pitchFamily="18" charset="0"/>
              </a:rPr>
              <a:t>(falsa attestazione in servizio)</a:t>
            </a:r>
            <a:r>
              <a:rPr lang="it-IT" i="1" dirty="0">
                <a:latin typeface="Times New Roman" panose="02020603050405020304" pitchFamily="18" charset="0"/>
                <a:cs typeface="Times New Roman" panose="02020603050405020304" pitchFamily="18" charset="0"/>
              </a:rPr>
              <a:t>, del d.lgs. n. 165 del 2001, l'amministrazione, laddove riscontri la necessità di </a:t>
            </a:r>
            <a:r>
              <a:rPr lang="it-IT" b="1" i="1" dirty="0">
                <a:latin typeface="Times New Roman" panose="02020603050405020304" pitchFamily="18" charset="0"/>
                <a:cs typeface="Times New Roman" panose="02020603050405020304" pitchFamily="18" charset="0"/>
              </a:rPr>
              <a:t>espletare accertamenti su fatti addebitati al dipendente </a:t>
            </a:r>
            <a:r>
              <a:rPr lang="it-IT" i="1" dirty="0">
                <a:latin typeface="Times New Roman" panose="02020603050405020304" pitchFamily="18" charset="0"/>
                <a:cs typeface="Times New Roman" panose="02020603050405020304" pitchFamily="18" charset="0"/>
              </a:rPr>
              <a:t>a titolo di infrazione disciplinare punibili con sanzione non inferiore alla sospensione dal servizio e dalla retribuzione, può disporre, nel corso del procedimento disciplinare, </a:t>
            </a:r>
            <a:r>
              <a:rPr lang="it-IT" b="1" i="1" dirty="0">
                <a:latin typeface="Times New Roman" panose="02020603050405020304" pitchFamily="18" charset="0"/>
                <a:cs typeface="Times New Roman" panose="02020603050405020304" pitchFamily="18" charset="0"/>
              </a:rPr>
              <a:t>l'allontanamento dal lavoro per un periodo di tempo non superiore a trenta giorni, con conservazione della retribuzione.</a:t>
            </a:r>
            <a:r>
              <a:rPr lang="it-IT" i="1" dirty="0">
                <a:latin typeface="Times New Roman" panose="02020603050405020304" pitchFamily="18" charset="0"/>
                <a:cs typeface="Times New Roman" panose="02020603050405020304" pitchFamily="18" charset="0"/>
              </a:rPr>
              <a:t> </a:t>
            </a:r>
          </a:p>
          <a:p>
            <a:pPr algn="just"/>
            <a:r>
              <a:rPr lang="it-IT" i="1" dirty="0">
                <a:latin typeface="Times New Roman" panose="02020603050405020304" pitchFamily="18" charset="0"/>
                <a:cs typeface="Times New Roman" panose="02020603050405020304" pitchFamily="18" charset="0"/>
              </a:rPr>
              <a:t>2.</a:t>
            </a:r>
            <a:r>
              <a:rPr lang="it-IT" b="1" i="1" dirty="0">
                <a:latin typeface="Times New Roman" panose="02020603050405020304" pitchFamily="18" charset="0"/>
                <a:cs typeface="Times New Roman" panose="02020603050405020304" pitchFamily="18" charset="0"/>
              </a:rPr>
              <a:t>Quando il procedimento disciplinare si conclude con la sanzione </a:t>
            </a:r>
            <a:r>
              <a:rPr lang="it-IT" i="1" dirty="0">
                <a:latin typeface="Times New Roman" panose="02020603050405020304" pitchFamily="18" charset="0"/>
                <a:cs typeface="Times New Roman" panose="02020603050405020304" pitchFamily="18" charset="0"/>
              </a:rPr>
              <a:t>disciplinare della sospensione dal servizio con privazione della retribuzione, </a:t>
            </a:r>
            <a:r>
              <a:rPr lang="it-IT" b="1" i="1" dirty="0">
                <a:latin typeface="Times New Roman" panose="02020603050405020304" pitchFamily="18" charset="0"/>
                <a:cs typeface="Times New Roman" panose="02020603050405020304" pitchFamily="18" charset="0"/>
              </a:rPr>
              <a:t>il periodo dell'allontanamento cautelativo deve essere computato nella sanzione, ferma restando la privazione della retribuzione relativa ai giorni complessivi </a:t>
            </a:r>
            <a:r>
              <a:rPr lang="it-IT" i="1" dirty="0">
                <a:latin typeface="Times New Roman" panose="02020603050405020304" pitchFamily="18" charset="0"/>
                <a:cs typeface="Times New Roman" panose="02020603050405020304" pitchFamily="18" charset="0"/>
              </a:rPr>
              <a:t>di sospensione irrogati. </a:t>
            </a:r>
          </a:p>
          <a:p>
            <a:pPr algn="just"/>
            <a:r>
              <a:rPr lang="it-IT" i="1" dirty="0">
                <a:latin typeface="Times New Roman" panose="02020603050405020304" pitchFamily="18" charset="0"/>
                <a:cs typeface="Times New Roman" panose="02020603050405020304" pitchFamily="18" charset="0"/>
              </a:rPr>
              <a:t>3.</a:t>
            </a:r>
            <a:r>
              <a:rPr lang="it-IT" b="1" i="1" dirty="0">
                <a:latin typeface="Times New Roman" panose="02020603050405020304" pitchFamily="18" charset="0"/>
                <a:cs typeface="Times New Roman" panose="02020603050405020304" pitchFamily="18" charset="0"/>
              </a:rPr>
              <a:t>Il periodo trascorso in allontanamento cautelativo, escluso quello computato come sospensione dal servizio</a:t>
            </a:r>
            <a:r>
              <a:rPr lang="it-IT" i="1" dirty="0">
                <a:latin typeface="Times New Roman" panose="02020603050405020304" pitchFamily="18" charset="0"/>
                <a:cs typeface="Times New Roman" panose="02020603050405020304" pitchFamily="18" charset="0"/>
              </a:rPr>
              <a:t>, è valutabile agli effetti dell'anzianità di servizio. </a:t>
            </a:r>
          </a:p>
          <a:p>
            <a:pPr algn="just"/>
            <a:endParaRPr lang="it-IT" i="1"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Trattasi del caso in cui in pendenza del procedimento penale l’Amministrazione ravveda la necessità di sospendere cautelativamente dal servizio il dipendente per necessità non compatibili con la permanenza in servizio del docente. Ad esempio si può sospendere il docente nei cui confronti sono stati contestati fatti ambientali incompatibili con la sua permanenza in servizio (es. il docente accusato di aver avuto un rapporto sessuale con un proprio alunno).</a:t>
            </a:r>
          </a:p>
        </p:txBody>
      </p:sp>
    </p:spTree>
    <p:extLst>
      <p:ext uri="{BB962C8B-B14F-4D97-AF65-F5344CB8AC3E}">
        <p14:creationId xmlns:p14="http://schemas.microsoft.com/office/powerpoint/2010/main" val="63285643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60</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34109" y="413616"/>
            <a:ext cx="11342255" cy="5714706"/>
          </a:xfrm>
          <a:prstGeom prst="rect">
            <a:avLst/>
          </a:prstGeom>
          <a:noFill/>
        </p:spPr>
        <p:txBody>
          <a:bodyPr wrap="square" rtlCol="0">
            <a:spAutoFit/>
          </a:bodyPr>
          <a:lstStyle/>
          <a:p>
            <a:pPr algn="ctr">
              <a:lnSpc>
                <a:spcPct val="107000"/>
              </a:lnSpc>
              <a:spcAft>
                <a:spcPts val="800"/>
              </a:spcAft>
            </a:pPr>
            <a:r>
              <a:rPr lang="it-IT" b="1" dirty="0">
                <a:effectLst/>
                <a:latin typeface="Times New Roman" panose="02020603050405020304" pitchFamily="18" charset="0"/>
                <a:ea typeface="Calibri" panose="020F0502020204030204" pitchFamily="34" charset="0"/>
                <a:cs typeface="Times New Roman" panose="02020603050405020304" pitchFamily="18" charset="0"/>
              </a:rPr>
              <a:t>La sospensione del procedimento disciplinare in pendenza del procedimento penale</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dirty="0">
                <a:effectLst/>
                <a:latin typeface="Times New Roman" panose="02020603050405020304" pitchFamily="18" charset="0"/>
                <a:ea typeface="Calibri" panose="020F0502020204030204" pitchFamily="34" charset="0"/>
                <a:cs typeface="Times New Roman" panose="02020603050405020304" pitchFamily="18" charset="0"/>
              </a:rPr>
              <a:t>Ai sensi dell’art. 55 ter, co.1, d.lgs. 165/2001 il procedimento disciplinare, incardinato nei confronti di un dipendente pubblico per dei fatti per cui sia contestualmente pendente un procedimento penale, </a:t>
            </a:r>
            <a:r>
              <a:rPr lang="it-IT" b="1" dirty="0">
                <a:effectLst/>
                <a:latin typeface="Times New Roman" panose="02020603050405020304" pitchFamily="18" charset="0"/>
                <a:ea typeface="Calibri" panose="020F0502020204030204" pitchFamily="34" charset="0"/>
                <a:cs typeface="Times New Roman" panose="02020603050405020304" pitchFamily="18" charset="0"/>
              </a:rPr>
              <a:t>prosegue autonomamente, salvo che, per le infrazioni più gravi l’ufficio competente per i procedimenti disciplinari non ritenga di doverlo sospendere fino al termine di quello penale</a:t>
            </a:r>
            <a:r>
              <a:rPr lang="it-IT" dirty="0">
                <a:effectLst/>
                <a:latin typeface="Times New Roman" panose="02020603050405020304" pitchFamily="18" charset="0"/>
                <a:ea typeface="Calibri" panose="020F0502020204030204" pitchFamily="34" charset="0"/>
                <a:cs typeface="Times New Roman" panose="02020603050405020304" pitchFamily="18" charset="0"/>
              </a:rPr>
              <a:t>, in ragione della particolare </a:t>
            </a:r>
            <a:r>
              <a:rPr lang="it-IT" b="1" dirty="0">
                <a:effectLst/>
                <a:latin typeface="Times New Roman" panose="02020603050405020304" pitchFamily="18" charset="0"/>
                <a:ea typeface="Calibri" panose="020F0502020204030204" pitchFamily="34" charset="0"/>
                <a:cs typeface="Times New Roman" panose="02020603050405020304" pitchFamily="18" charset="0"/>
              </a:rPr>
              <a:t>complessità dell’accertamento dei fatti addebitati</a:t>
            </a:r>
            <a:r>
              <a:rPr lang="it-IT" dirty="0">
                <a:effectLst/>
                <a:latin typeface="Times New Roman" panose="02020603050405020304" pitchFamily="18" charset="0"/>
                <a:ea typeface="Calibri" panose="020F0502020204030204" pitchFamily="34" charset="0"/>
                <a:cs typeface="Times New Roman" panose="02020603050405020304" pitchFamily="18" charset="0"/>
              </a:rPr>
              <a:t> o </a:t>
            </a:r>
            <a:r>
              <a:rPr lang="it-IT" b="1" dirty="0">
                <a:effectLst/>
                <a:latin typeface="Times New Roman" panose="02020603050405020304" pitchFamily="18" charset="0"/>
                <a:ea typeface="Calibri" panose="020F0502020204030204" pitchFamily="34" charset="0"/>
                <a:cs typeface="Times New Roman" panose="02020603050405020304" pitchFamily="18" charset="0"/>
              </a:rPr>
              <a:t>dell’assenza di sufficienti elementi atti a motivare l’irrogazione </a:t>
            </a:r>
            <a:r>
              <a:rPr lang="it-IT" dirty="0">
                <a:effectLst/>
                <a:latin typeface="Times New Roman" panose="02020603050405020304" pitchFamily="18" charset="0"/>
                <a:ea typeface="Calibri" panose="020F0502020204030204" pitchFamily="34" charset="0"/>
                <a:cs typeface="Times New Roman" panose="02020603050405020304" pitchFamily="18" charset="0"/>
              </a:rPr>
              <a:t>della sanzione.</a:t>
            </a:r>
          </a:p>
          <a:p>
            <a:pPr algn="just">
              <a:lnSpc>
                <a:spcPct val="107000"/>
              </a:lnSpc>
              <a:spcAft>
                <a:spcPts val="800"/>
              </a:spcAft>
            </a:pPr>
            <a:r>
              <a:rPr lang="it-IT" dirty="0">
                <a:effectLst/>
                <a:latin typeface="Times New Roman" panose="02020603050405020304" pitchFamily="18" charset="0"/>
                <a:ea typeface="Calibri" panose="020F0502020204030204" pitchFamily="34" charset="0"/>
                <a:cs typeface="Times New Roman" panose="02020603050405020304" pitchFamily="18" charset="0"/>
              </a:rPr>
              <a:t>Segnatamente, la sospensione del procedimento disciplinare in pendenza del procedimento penale si configura come una </a:t>
            </a:r>
            <a:r>
              <a:rPr lang="it-IT" b="1" dirty="0">
                <a:effectLst/>
                <a:latin typeface="Times New Roman" panose="02020603050405020304" pitchFamily="18" charset="0"/>
                <a:ea typeface="Calibri" panose="020F0502020204030204" pitchFamily="34" charset="0"/>
                <a:cs typeface="Times New Roman" panose="02020603050405020304" pitchFamily="18" charset="0"/>
              </a:rPr>
              <a:t>facoltà discrezionale della P.A. che può essere esercitata in presenza di tre presupposti: la pendenza di un procedimento penale </a:t>
            </a:r>
            <a:r>
              <a:rPr lang="it-IT" dirty="0">
                <a:effectLst/>
                <a:latin typeface="Times New Roman" panose="02020603050405020304" pitchFamily="18" charset="0"/>
                <a:ea typeface="Calibri" panose="020F0502020204030204" pitchFamily="34" charset="0"/>
                <a:cs typeface="Times New Roman" panose="02020603050405020304" pitchFamily="18" charset="0"/>
              </a:rPr>
              <a:t>per fatti che, in tutto o in parte, rivestono rilievo disciplinare; </a:t>
            </a:r>
            <a:r>
              <a:rPr lang="it-IT" b="1" dirty="0">
                <a:effectLst/>
                <a:latin typeface="Times New Roman" panose="02020603050405020304" pitchFamily="18" charset="0"/>
                <a:ea typeface="Calibri" panose="020F0502020204030204" pitchFamily="34" charset="0"/>
                <a:cs typeface="Times New Roman" panose="02020603050405020304" pitchFamily="18" charset="0"/>
              </a:rPr>
              <a:t>il secondo è che l’infrazione da irrogare sia più grave della sospensione dal servizio con privazione della retribuzione di 10 giorni; il terzo è che il fatto contestato al dipendente richieda un accertamento particolarmente complesso o che, all’esito dell’istruttoria, non siano emersi elementi sufficienti per irrogare la sanzione.  </a:t>
            </a:r>
          </a:p>
          <a:p>
            <a:pPr algn="just">
              <a:lnSpc>
                <a:spcPct val="107000"/>
              </a:lnSpc>
              <a:spcAft>
                <a:spcPts val="800"/>
              </a:spcAft>
            </a:pPr>
            <a:r>
              <a:rPr lang="it-IT" dirty="0">
                <a:effectLst/>
                <a:latin typeface="Times New Roman" panose="02020603050405020304" pitchFamily="18" charset="0"/>
                <a:ea typeface="Calibri" panose="020F0502020204030204" pitchFamily="34" charset="0"/>
                <a:cs typeface="Times New Roman" panose="02020603050405020304" pitchFamily="18" charset="0"/>
              </a:rPr>
              <a:t>Inoltre l’art. 55 ter, comma 1, d.lgs. 165/01 stabilisce che una volta </a:t>
            </a:r>
            <a:r>
              <a:rPr lang="it-IT" b="1" dirty="0">
                <a:effectLst/>
                <a:latin typeface="Times New Roman" panose="02020603050405020304" pitchFamily="18" charset="0"/>
                <a:ea typeface="Calibri" panose="020F0502020204030204" pitchFamily="34" charset="0"/>
                <a:cs typeface="Times New Roman" panose="02020603050405020304" pitchFamily="18" charset="0"/>
              </a:rPr>
              <a:t>sospeso il procedimento disciplinare possa essere anche riattivato in presenza di elementi successivamente acquisiti che consentano di concludere il procedimento</a:t>
            </a:r>
            <a:r>
              <a:rPr lang="it-IT" dirty="0">
                <a:effectLst/>
                <a:latin typeface="Times New Roman" panose="02020603050405020304" pitchFamily="18" charset="0"/>
                <a:ea typeface="Calibri" panose="020F0502020204030204" pitchFamily="34" charset="0"/>
                <a:cs typeface="Times New Roman" panose="02020603050405020304" pitchFamily="18" charset="0"/>
              </a:rPr>
              <a:t>, come un provvedimento giurisdizionale non definitivo. In tale ipotesi di ripresa, anteriore rispetto al sopravvenire di una sentenza definitiva, </a:t>
            </a:r>
            <a:r>
              <a:rPr lang="it-IT" b="1" dirty="0">
                <a:effectLst/>
                <a:latin typeface="Times New Roman" panose="02020603050405020304" pitchFamily="18" charset="0"/>
                <a:ea typeface="Calibri" panose="020F0502020204030204" pitchFamily="34" charset="0"/>
                <a:cs typeface="Times New Roman" panose="02020603050405020304" pitchFamily="18" charset="0"/>
              </a:rPr>
              <a:t>non trova applicazione il termine decadenziale di sessanta giorni stabilito dall’art. 55ter, comma 4, che invero si riferisce al solo caso in cui la riattivazione sia consequenziale ad una pronuncia irrevocabile</a:t>
            </a:r>
            <a:r>
              <a:rPr lang="it-IT"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08189082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61</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665017" y="579870"/>
            <a:ext cx="10861965" cy="4536050"/>
          </a:xfrm>
          <a:prstGeom prst="rect">
            <a:avLst/>
          </a:prstGeom>
          <a:noFill/>
        </p:spPr>
        <p:txBody>
          <a:bodyPr wrap="square" rtlCol="0">
            <a:spAutoFit/>
          </a:bodyPr>
          <a:lstStyle/>
          <a:p>
            <a:pPr algn="just">
              <a:lnSpc>
                <a:spcPct val="107000"/>
              </a:lnSpc>
              <a:spcAft>
                <a:spcPts val="800"/>
              </a:spcAft>
            </a:pPr>
            <a:r>
              <a:rPr lang="it-IT" dirty="0">
                <a:effectLst/>
                <a:latin typeface="Times New Roman" panose="02020603050405020304" pitchFamily="18" charset="0"/>
                <a:ea typeface="Calibri" panose="020F0502020204030204" pitchFamily="34" charset="0"/>
                <a:cs typeface="Times New Roman" panose="02020603050405020304" pitchFamily="18" charset="0"/>
              </a:rPr>
              <a:t>La Corte di Cassazione ha evidenziato che la </a:t>
            </a:r>
            <a:r>
              <a:rPr lang="it-IT" b="1" dirty="0">
                <a:effectLst/>
                <a:latin typeface="Times New Roman" panose="02020603050405020304" pitchFamily="18" charset="0"/>
                <a:ea typeface="Calibri" panose="020F0502020204030204" pitchFamily="34" charset="0"/>
                <a:cs typeface="Times New Roman" panose="02020603050405020304" pitchFamily="18" charset="0"/>
              </a:rPr>
              <a:t>sospensione facoltativa del dipendente sottoposto a procedimento penale rappresenta una misura cautelare e interinale. Pertanto diviene priva di titolo qualora all’esito del procedimento penale quello disciplinare non venga riattivato</a:t>
            </a:r>
            <a:r>
              <a:rPr lang="it-IT" dirty="0">
                <a:effectLst/>
                <a:latin typeface="Times New Roman" panose="02020603050405020304" pitchFamily="18" charset="0"/>
                <a:ea typeface="Calibri" panose="020F0502020204030204" pitchFamily="34" charset="0"/>
                <a:cs typeface="Times New Roman" panose="02020603050405020304" pitchFamily="18" charset="0"/>
              </a:rPr>
              <a:t>. </a:t>
            </a:r>
            <a:r>
              <a:rPr lang="it-IT" dirty="0">
                <a:latin typeface="Times New Roman" panose="02020603050405020304" pitchFamily="18" charset="0"/>
                <a:ea typeface="Calibri" panose="020F0502020204030204" pitchFamily="34" charset="0"/>
                <a:cs typeface="Times New Roman" panose="02020603050405020304" pitchFamily="18" charset="0"/>
              </a:rPr>
              <a:t>Inoltre, nelle ipotesi in cui non venga inflitta la sanzione disciplinare o l’amministrazione ne irroghi una di natura ed entità tale da non giustificare la sospensione sofferta, il lavoratore sospeso ha diritto alla </a:t>
            </a:r>
            <a:r>
              <a:rPr lang="it-IT" b="1" i="1" dirty="0" err="1">
                <a:latin typeface="Times New Roman" panose="02020603050405020304" pitchFamily="18" charset="0"/>
                <a:ea typeface="Calibri" panose="020F0502020204030204" pitchFamily="34" charset="0"/>
                <a:cs typeface="Times New Roman" panose="02020603050405020304" pitchFamily="18" charset="0"/>
              </a:rPr>
              <a:t>restitutio</a:t>
            </a:r>
            <a:r>
              <a:rPr lang="it-IT" b="1" i="1" dirty="0">
                <a:latin typeface="Times New Roman" panose="02020603050405020304" pitchFamily="18" charset="0"/>
                <a:ea typeface="Calibri" panose="020F0502020204030204" pitchFamily="34" charset="0"/>
                <a:cs typeface="Times New Roman" panose="02020603050405020304" pitchFamily="18" charset="0"/>
              </a:rPr>
              <a:t> in </a:t>
            </a:r>
            <a:r>
              <a:rPr lang="it-IT" b="1" i="1" dirty="0" err="1">
                <a:latin typeface="Times New Roman" panose="02020603050405020304" pitchFamily="18" charset="0"/>
                <a:ea typeface="Calibri" panose="020F0502020204030204" pitchFamily="34" charset="0"/>
                <a:cs typeface="Times New Roman" panose="02020603050405020304" pitchFamily="18" charset="0"/>
              </a:rPr>
              <a:t>integrum</a:t>
            </a:r>
            <a:r>
              <a:rPr lang="it-IT" b="1" i="1" dirty="0">
                <a:latin typeface="Times New Roman" panose="02020603050405020304" pitchFamily="18" charset="0"/>
                <a:ea typeface="Calibri" panose="020F0502020204030204" pitchFamily="34" charset="0"/>
                <a:cs typeface="Times New Roman" panose="02020603050405020304" pitchFamily="18" charset="0"/>
              </a:rPr>
              <a:t> </a:t>
            </a:r>
            <a:r>
              <a:rPr lang="it-IT" b="1" dirty="0">
                <a:latin typeface="Times New Roman" panose="02020603050405020304" pitchFamily="18" charset="0"/>
                <a:ea typeface="Calibri" panose="020F0502020204030204" pitchFamily="34" charset="0"/>
                <a:cs typeface="Times New Roman" panose="02020603050405020304" pitchFamily="18" charset="0"/>
              </a:rPr>
              <a:t>avente natura retributiva e non risarcitoria</a:t>
            </a:r>
            <a:r>
              <a:rPr lang="it-IT" dirty="0">
                <a:latin typeface="Times New Roman" panose="02020603050405020304" pitchFamily="18" charset="0"/>
                <a:ea typeface="Calibri" panose="020F0502020204030204" pitchFamily="34" charset="0"/>
                <a:cs typeface="Times New Roman" panose="02020603050405020304" pitchFamily="18" charset="0"/>
              </a:rPr>
              <a:t>. A questo proposito, i giudici di legittimità hanno precisato che una volta definito il procedimento penale, </a:t>
            </a:r>
            <a:r>
              <a:rPr lang="it-IT" b="1" dirty="0">
                <a:latin typeface="Times New Roman" panose="02020603050405020304" pitchFamily="18" charset="0"/>
                <a:ea typeface="Calibri" panose="020F0502020204030204" pitchFamily="34" charset="0"/>
                <a:cs typeface="Times New Roman" panose="02020603050405020304" pitchFamily="18" charset="0"/>
              </a:rPr>
              <a:t>l’onere di attivarsi per consentire la tempestiva ripresa del procedimento disciplinare non grava sul dipendente, bensì sull’amministrazione</a:t>
            </a:r>
            <a:r>
              <a:rPr lang="it-IT" dirty="0">
                <a:latin typeface="Times New Roman" panose="02020603050405020304" pitchFamily="18" charset="0"/>
                <a:ea typeface="Calibri" panose="020F0502020204030204" pitchFamily="34" charset="0"/>
                <a:cs typeface="Times New Roman" panose="02020603050405020304" pitchFamily="18" charset="0"/>
              </a:rPr>
              <a:t>. Non rileva pertanto che l’incolpato non abbia tempestivamente comunicato all’amministrazione la sentenza passata in giudicato di definizione del processo penale; tantomeno tale inerzia del lavoratore può pregiudicare il diritto al pagamento delle retribuzioni non corrisposte durante il periodo di sospensione facoltativa (Cass. 19 marzo 2019 n. 7657; Cass. 25 novembre 2013 n. 26287).</a:t>
            </a:r>
          </a:p>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Ma procediamo con l’analisi del nuovo art. 27 del CCNL di riferimento.</a:t>
            </a:r>
          </a:p>
          <a:p>
            <a:pPr algn="just">
              <a:lnSpc>
                <a:spcPct val="107000"/>
              </a:lnSpc>
              <a:spcAft>
                <a:spcPts val="800"/>
              </a:spcAft>
            </a:pP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endParaRPr lang="it-IT"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278994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62</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600364" y="136525"/>
            <a:ext cx="10963564" cy="6094361"/>
          </a:xfrm>
          <a:prstGeom prst="rect">
            <a:avLst/>
          </a:prstGeom>
          <a:noFill/>
        </p:spPr>
        <p:txBody>
          <a:bodyPr wrap="square" rtlCol="0">
            <a:spAutoFit/>
          </a:bodyPr>
          <a:lstStyle/>
          <a:p>
            <a:pPr algn="ctr">
              <a:lnSpc>
                <a:spcPct val="107000"/>
              </a:lnSpc>
              <a:spcAft>
                <a:spcPts val="800"/>
              </a:spcAft>
            </a:pPr>
            <a:r>
              <a:rPr lang="it-IT" b="1" i="1" dirty="0">
                <a:effectLst/>
                <a:latin typeface="Times New Roman" panose="02020603050405020304" pitchFamily="18" charset="0"/>
                <a:ea typeface="Calibri" panose="020F0502020204030204" pitchFamily="34" charset="0"/>
                <a:cs typeface="Times New Roman" panose="02020603050405020304" pitchFamily="18" charset="0"/>
              </a:rPr>
              <a:t>ART. 27</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r>
              <a:rPr lang="it-IT" b="1" i="1" dirty="0">
                <a:effectLst/>
                <a:latin typeface="Times New Roman" panose="02020603050405020304" pitchFamily="18" charset="0"/>
                <a:ea typeface="Calibri" panose="020F0502020204030204" pitchFamily="34" charset="0"/>
                <a:cs typeface="Times New Roman" panose="02020603050405020304" pitchFamily="18" charset="0"/>
              </a:rPr>
              <a:t>(Sospensione cautelare in caso di procedimento penale) </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780"/>
              </a:spcAft>
            </a:pP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1.Il dipendente che sia colpito da </a:t>
            </a:r>
            <a:r>
              <a:rPr lang="it-IT" b="1"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misura restrittiva della libertà personale è sospeso d'ufficio dal servizio con privazione della retribuzione per la durata dello stato di detenzione </a:t>
            </a: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 comunque, dello stato restrittivo della libertà. </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780"/>
              </a:spcAft>
            </a:pP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r>
              <a:rPr lang="it-IT" b="1"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Il dipendente può essere sospeso dal servizio, con privazione della retribuzione, anche nel caso in cui venga sottoposto a procedimento penale che non comporti la restrizione della libertà personale </a:t>
            </a: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 questa sia comunque cessata, qualora l’amministrazione disponga, ai sensi dell’art. 55-ter del d.lgs. n. 165 del 2001, la sospensione del procedimento disciplinare fino al termine di quello penale, ai sensi dell’art. 28 (Rapporto tra procedimento disciplinare e procedimento penale). </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780"/>
              </a:spcAft>
            </a:pP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3.Resta fermo l’obbligo di sospensione del dipendente in presenza dei casi già previsti dagli articoli 7, comma 1, e 8, comma 1, lett. a), del d.lgs. n. 235 del 2012 </a:t>
            </a: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(416 bis c.p., trasporto d’armi, traffico di stupefacenti ecc.)</a:t>
            </a: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07000"/>
              </a:lnSpc>
              <a:spcAft>
                <a:spcPts val="780"/>
              </a:spcAft>
            </a:pPr>
            <a:r>
              <a:rPr lang="it-IT"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4. </a:t>
            </a:r>
            <a:r>
              <a:rPr lang="it-IT" i="1" dirty="0">
                <a:latin typeface="Times New Roman" panose="02020603050405020304" pitchFamily="18" charset="0"/>
                <a:cs typeface="Times New Roman" panose="02020603050405020304" pitchFamily="18" charset="0"/>
              </a:rPr>
              <a:t>Nel caso dei delitti previsti all’art. 3, comma 1, della legge n. 97 del 2001 </a:t>
            </a:r>
            <a:r>
              <a:rPr lang="it-IT" dirty="0">
                <a:latin typeface="Times New Roman" panose="02020603050405020304" pitchFamily="18" charset="0"/>
                <a:cs typeface="Times New Roman" panose="02020603050405020304" pitchFamily="18" charset="0"/>
              </a:rPr>
              <a:t>(peculato, corruzione, concussione ecc.)</a:t>
            </a:r>
            <a:r>
              <a:rPr lang="it-IT" i="1" dirty="0">
                <a:latin typeface="Times New Roman" panose="02020603050405020304" pitchFamily="18" charset="0"/>
                <a:cs typeface="Times New Roman" panose="02020603050405020304" pitchFamily="18" charset="0"/>
              </a:rPr>
              <a:t>, trova applicazione la disciplina ivi stabilita. Per i medesimi delitti, qualora intervenga la condanna anche non definitiva, ancorché sia concessa la sospensione condizionale della pena, trova applicazione l’art. 4, comma 1, della citata legge n. 97 del 2001. </a:t>
            </a:r>
          </a:p>
          <a:p>
            <a:pPr algn="just">
              <a:lnSpc>
                <a:spcPct val="107000"/>
              </a:lnSpc>
              <a:spcAft>
                <a:spcPts val="780"/>
              </a:spcAft>
            </a:pPr>
            <a:r>
              <a:rPr lang="it-IT"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5. Nei casi indicati ai commi precedenti, si applica quanto previsto dall’articolo 55-ter del d.lgs. n. 165 del 2001 e dall’art. 28 (Rapporto tra procedimento disciplinare e procedimento penale). </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780"/>
              </a:spcAft>
            </a:pPr>
            <a:endParaRPr lang="it-IT"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4220234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63</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46364" y="210416"/>
            <a:ext cx="11647054" cy="6204840"/>
          </a:xfrm>
          <a:prstGeom prst="rect">
            <a:avLst/>
          </a:prstGeom>
          <a:noFill/>
        </p:spPr>
        <p:txBody>
          <a:bodyPr wrap="square" rtlCol="0">
            <a:spAutoFit/>
          </a:bodyPr>
          <a:lstStyle/>
          <a:p>
            <a:pPr algn="just">
              <a:lnSpc>
                <a:spcPct val="107000"/>
              </a:lnSpc>
            </a:pPr>
            <a:r>
              <a:rPr lang="it-IT"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6. Ove l’amministrazione proceda all’applicazione della sanzione di cui all’art. 25, comma 9, punto 2 (Codice disciplinare), la sospensione del dipendente disposta ai sensi del presente articolo conserva efficacia solo fino alla conclusione del procedimento disciplinare. Negli altri casi, </a:t>
            </a:r>
            <a:r>
              <a:rPr lang="it-IT"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la sospensione dal servizio eventualmente disposta a causa di procedimento penale conserva efficacia, se non revocata, per un periodo non superiore a cinque anni. Decorso tale termine, essa è revocata ed il dipendente è riammesso in servizio, salvo i casi nei quali, in presenza di reati che comportano l’applicazione dell’art. 25, comma 9, punto 2 </a:t>
            </a:r>
            <a:r>
              <a:rPr lang="it-IT"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(Ipotesi più gravi di licenziamento senza preavviso</a:t>
            </a:r>
            <a:r>
              <a:rPr lang="it-IT"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«Codice disciplinare»</a:t>
            </a:r>
            <a:r>
              <a:rPr lang="it-IT"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it-IT" i="1" u="sng"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l’amministrazione ritenga che la permanenza in servizio del dipendente provochi un pregiudizio alla credibilità della stessa, a causa del discredito che da tale permanenza potrebbe derivarle da parte dei cittadini e/o comunque, per ragioni di opportunità ed operatività </a:t>
            </a:r>
            <a:r>
              <a:rPr lang="it-IT"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dell’amministrazione stessa. </a:t>
            </a:r>
            <a:r>
              <a:rPr lang="it-IT"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In tal caso, può essere disposta, per i suddetti motivi, la sospensione dal servizio, che sarà sottoposta a revisione con cadenza biennale</a:t>
            </a:r>
            <a:r>
              <a:rPr lang="it-IT"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Ove il procedimento disciplinare sia stato eventualmente sospeso fino all’esito del procedimento penale, ai sensi dell’art. 28 (Rapporto tra procedimento disciplinare e procedimento penale), tale sospensione può essere prorogata, ferma restando in ogni caso l’applicabilità dell’art. 25, comma 9, punto 2 (Codice disciplinare).</a:t>
            </a:r>
          </a:p>
          <a:p>
            <a:pPr algn="just">
              <a:lnSpc>
                <a:spcPct val="107000"/>
              </a:lnSpc>
            </a:pP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7. </a:t>
            </a:r>
            <a:r>
              <a:rPr lang="it-IT" b="1"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Al dipendente sospeso, ai sensi del presente articolo, sono corrisposti un'indennità pari al 50% dello stipendio tabellare, nonché gli assegni del nucleo familiare e la retribuzione individuale di anzianità, ove spettanti</a:t>
            </a: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i="1" dirty="0">
                <a:effectLst/>
                <a:latin typeface="Times New Roman" panose="02020603050405020304" pitchFamily="18" charset="0"/>
                <a:ea typeface="Calibri" panose="020F0502020204030204" pitchFamily="34" charset="0"/>
                <a:cs typeface="Times New Roman" panose="02020603050405020304" pitchFamily="18" charset="0"/>
              </a:rPr>
              <a:t>8. </a:t>
            </a:r>
            <a:r>
              <a:rPr lang="it-IT" b="1" i="1" dirty="0">
                <a:effectLst/>
                <a:latin typeface="Times New Roman" panose="02020603050405020304" pitchFamily="18" charset="0"/>
                <a:ea typeface="Calibri" panose="020F0502020204030204" pitchFamily="34" charset="0"/>
                <a:cs typeface="Times New Roman" panose="02020603050405020304" pitchFamily="18" charset="0"/>
              </a:rPr>
              <a:t>Nel caso di sentenza penale definitiva di assoluzione o di proscioglimento, pronunciata con la formula “il fatto non sussiste” o “l’imputato non lo ha commesso” oppure “non costituisce illecito penale” o altra formulazione analoga, quanto corrisposto durante il periodo di sospensione cautelare, a titolo di indennità, verrà conguagliato con quanto dovuto al dipendente se fosse rimasto in servizio, escluse le indennità o i compensi connessi alla presenza in servizio o a prestazioni di carattere straordinario. </a:t>
            </a:r>
          </a:p>
        </p:txBody>
      </p:sp>
    </p:spTree>
    <p:extLst>
      <p:ext uri="{BB962C8B-B14F-4D97-AF65-F5344CB8AC3E}">
        <p14:creationId xmlns:p14="http://schemas.microsoft.com/office/powerpoint/2010/main" val="115616134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64</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794327" y="404381"/>
            <a:ext cx="10815782" cy="5030801"/>
          </a:xfrm>
          <a:prstGeom prst="rect">
            <a:avLst/>
          </a:prstGeom>
          <a:noFill/>
        </p:spPr>
        <p:txBody>
          <a:bodyPr wrap="square" rtlCol="0">
            <a:spAutoFit/>
          </a:bodyPr>
          <a:lstStyle/>
          <a:p>
            <a:pPr algn="just">
              <a:lnSpc>
                <a:spcPct val="107000"/>
              </a:lnSpc>
              <a:spcAft>
                <a:spcPts val="780"/>
              </a:spcAft>
            </a:pPr>
            <a:r>
              <a:rPr lang="it-IT" i="1" dirty="0">
                <a:effectLst/>
                <a:latin typeface="Times New Roman" panose="02020603050405020304" pitchFamily="18" charset="0"/>
                <a:ea typeface="Calibri" panose="020F0502020204030204" pitchFamily="34" charset="0"/>
                <a:cs typeface="Times New Roman" panose="02020603050405020304" pitchFamily="18" charset="0"/>
              </a:rPr>
              <a:t>Ove il procedimento disciplinare riprenda, ai sensi dell’art. 28, comma 2, secondo periodo (Rapporto tra procedimento disciplinare e procedimento penale), il conguaglio dovrà tener conto delle sanzioni eventualmente applicate.</a:t>
            </a:r>
          </a:p>
          <a:p>
            <a:pPr algn="just">
              <a:lnSpc>
                <a:spcPct val="107000"/>
              </a:lnSpc>
              <a:spcAft>
                <a:spcPts val="780"/>
              </a:spcAft>
            </a:pP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9.</a:t>
            </a:r>
            <a:r>
              <a:rPr lang="it-IT" b="1"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tutti gli altri casi di riattivazione del procedimento disciplinare a seguito di condanna penale, ove questo si concluda con una sanzione diversa dal licenziamento, al dipendente precedentemente sospeso verrà conguagliato quanto dovuto se fosse stato in servizio</a:t>
            </a: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esclusi i compensi per il lavoro straordinario, quelli che richiedano lo svolgimento della prestazione lavorativa, nonché i periodi di sospensione del comma 1 e quelli eventualmente inflitti a seguito del giudizio disciplinare riattivato. </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780"/>
              </a:spcAft>
            </a:pP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10.Resta fermo quanto previsto dall’art. 55-quater, comma 3-bis, del d.lgs. n. 165 del 2001. </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11.Il presente articolo abroga l’art. 15 del CCNL 19/04/2018. </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dirty="0">
                <a:effectLst/>
                <a:latin typeface="Times New Roman" panose="02020603050405020304" pitchFamily="18" charset="0"/>
                <a:ea typeface="Calibri" panose="020F0502020204030204" pitchFamily="34" charset="0"/>
                <a:cs typeface="Times New Roman" panose="02020603050405020304" pitchFamily="18" charset="0"/>
              </a:rPr>
              <a:t>Il successivo </a:t>
            </a:r>
            <a:r>
              <a:rPr lang="it-IT"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articolo 28 (Rapporto tra procedimento disciplinare e procedimento penale)</a:t>
            </a:r>
            <a:r>
              <a:rPr lang="it-IT" dirty="0">
                <a:effectLst/>
                <a:latin typeface="Times New Roman" panose="02020603050405020304" pitchFamily="18" charset="0"/>
                <a:ea typeface="Calibri" panose="020F0502020204030204" pitchFamily="34" charset="0"/>
                <a:cs typeface="Times New Roman" panose="02020603050405020304" pitchFamily="18" charset="0"/>
              </a:rPr>
              <a:t> regola il rapporto tra giudicato penale e procedimento disciplinare. </a:t>
            </a:r>
          </a:p>
          <a:p>
            <a:pPr algn="just">
              <a:lnSpc>
                <a:spcPct val="107000"/>
              </a:lnSpc>
              <a:spcAft>
                <a:spcPts val="800"/>
              </a:spcAft>
            </a:pPr>
            <a:r>
              <a:rPr lang="it-IT" dirty="0">
                <a:effectLst/>
                <a:latin typeface="Times New Roman" panose="02020603050405020304" pitchFamily="18" charset="0"/>
                <a:ea typeface="Calibri" panose="020F0502020204030204" pitchFamily="34" charset="0"/>
                <a:cs typeface="Times New Roman" panose="02020603050405020304" pitchFamily="18" charset="0"/>
              </a:rPr>
              <a:t>Nel pubblico impiego, ferma la </a:t>
            </a:r>
            <a:r>
              <a:rPr lang="it-IT" b="1" dirty="0">
                <a:effectLst/>
                <a:latin typeface="Times New Roman" panose="02020603050405020304" pitchFamily="18" charset="0"/>
                <a:ea typeface="Calibri" panose="020F0502020204030204" pitchFamily="34" charset="0"/>
                <a:cs typeface="Times New Roman" panose="02020603050405020304" pitchFamily="18" charset="0"/>
              </a:rPr>
              <a:t>tendenziale autonomia del procedimento disciplinare rispetto a quello penale, la disciplina del giudicato penale riveste</a:t>
            </a:r>
            <a:r>
              <a:rPr lang="it-IT" dirty="0">
                <a:effectLst/>
                <a:latin typeface="Times New Roman" panose="02020603050405020304" pitchFamily="18" charset="0"/>
                <a:ea typeface="Calibri" panose="020F0502020204030204" pitchFamily="34" charset="0"/>
                <a:cs typeface="Times New Roman" panose="02020603050405020304" pitchFamily="18" charset="0"/>
              </a:rPr>
              <a:t> </a:t>
            </a:r>
            <a:r>
              <a:rPr lang="it-IT" b="1" dirty="0">
                <a:effectLst/>
                <a:latin typeface="Times New Roman" panose="02020603050405020304" pitchFamily="18" charset="0"/>
                <a:ea typeface="Calibri" panose="020F0502020204030204" pitchFamily="34" charset="0"/>
                <a:cs typeface="Times New Roman" panose="02020603050405020304" pitchFamily="18" charset="0"/>
              </a:rPr>
              <a:t>rilievo, atteso che i relativi effetti si dispiegano in modo indissolubile anche successivamente all’adozione del provvedimento disciplinare </a:t>
            </a:r>
            <a:r>
              <a:rPr lang="it-IT" dirty="0">
                <a:effectLst/>
                <a:latin typeface="Times New Roman" panose="02020603050405020304" pitchFamily="18" charset="0"/>
                <a:ea typeface="Calibri" panose="020F0502020204030204" pitchFamily="34" charset="0"/>
                <a:cs typeface="Times New Roman" panose="02020603050405020304" pitchFamily="18" charset="0"/>
              </a:rPr>
              <a:t>(</a:t>
            </a:r>
            <a:r>
              <a:rPr lang="it-IT" i="1" dirty="0">
                <a:effectLst/>
                <a:latin typeface="Times New Roman" panose="02020603050405020304" pitchFamily="18" charset="0"/>
                <a:ea typeface="Calibri" panose="020F0502020204030204" pitchFamily="34" charset="0"/>
                <a:cs typeface="Times New Roman" panose="02020603050405020304" pitchFamily="18" charset="0"/>
              </a:rPr>
              <a:t>ex </a:t>
            </a:r>
            <a:r>
              <a:rPr lang="it-IT" i="1" dirty="0" err="1">
                <a:effectLst/>
                <a:latin typeface="Times New Roman" panose="02020603050405020304" pitchFamily="18" charset="0"/>
                <a:ea typeface="Calibri" panose="020F0502020204030204" pitchFamily="34" charset="0"/>
                <a:cs typeface="Times New Roman" panose="02020603050405020304" pitchFamily="18" charset="0"/>
              </a:rPr>
              <a:t>multis</a:t>
            </a:r>
            <a:r>
              <a:rPr lang="it-IT" i="1" dirty="0">
                <a:effectLst/>
                <a:latin typeface="Times New Roman" panose="02020603050405020304" pitchFamily="18" charset="0"/>
                <a:ea typeface="Calibri" panose="020F0502020204030204" pitchFamily="34" charset="0"/>
                <a:cs typeface="Times New Roman" panose="02020603050405020304" pitchFamily="18" charset="0"/>
              </a:rPr>
              <a:t> </a:t>
            </a:r>
            <a:r>
              <a:rPr lang="it-IT" dirty="0">
                <a:effectLst/>
                <a:latin typeface="Times New Roman" panose="02020603050405020304" pitchFamily="18" charset="0"/>
                <a:ea typeface="Calibri" panose="020F0502020204030204" pitchFamily="34" charset="0"/>
                <a:cs typeface="Times New Roman" panose="02020603050405020304" pitchFamily="18" charset="0"/>
              </a:rPr>
              <a:t>Cass. 25 novembre 2013, 2687).</a:t>
            </a:r>
          </a:p>
        </p:txBody>
      </p:sp>
    </p:spTree>
    <p:extLst>
      <p:ext uri="{BB962C8B-B14F-4D97-AF65-F5344CB8AC3E}">
        <p14:creationId xmlns:p14="http://schemas.microsoft.com/office/powerpoint/2010/main" val="415473666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65</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632691" y="355482"/>
            <a:ext cx="10926618" cy="5623527"/>
          </a:xfrm>
          <a:prstGeom prst="rect">
            <a:avLst/>
          </a:prstGeom>
          <a:noFill/>
        </p:spPr>
        <p:txBody>
          <a:bodyPr wrap="square" rtlCol="0">
            <a:spAutoFit/>
          </a:bodyPr>
          <a:lstStyle/>
          <a:p>
            <a:pPr algn="just">
              <a:lnSpc>
                <a:spcPct val="107000"/>
              </a:lnSpc>
              <a:spcAft>
                <a:spcPts val="800"/>
              </a:spcAft>
            </a:pPr>
            <a:r>
              <a:rPr lang="it-IT" b="1" dirty="0">
                <a:effectLst/>
                <a:latin typeface="Times New Roman" panose="02020603050405020304" pitchFamily="18" charset="0"/>
                <a:ea typeface="Calibri" panose="020F0502020204030204" pitchFamily="34" charset="0"/>
                <a:cs typeface="Times New Roman" panose="02020603050405020304" pitchFamily="18" charset="0"/>
              </a:rPr>
              <a:t>L’art. 55, co. 2, d.lgs. 165/2001 disciplina l’ipotesi in cui il procedimento disciplinare, non sospeso, si concluda con un provvedimento sanzionatorio e poi sopravvenga una sentenza irrevocabile di assoluzione che statuisce che il fatto addebitato al dipendente non sussiste </a:t>
            </a:r>
            <a:r>
              <a:rPr lang="it-IT" dirty="0">
                <a:effectLst/>
                <a:latin typeface="Times New Roman" panose="02020603050405020304" pitchFamily="18" charset="0"/>
                <a:ea typeface="Calibri" panose="020F0502020204030204" pitchFamily="34" charset="0"/>
                <a:cs typeface="Times New Roman" panose="02020603050405020304" pitchFamily="18" charset="0"/>
              </a:rPr>
              <a:t>o non costituisce illecito penale o che il dipendente non lo ha commesso. In tali evidenze, su istanza di parte, da proporre entro il termine decadenziale di sei mesi decorrente dal momento in cui la pronuncia penale è diventata irrevocabile, </a:t>
            </a:r>
            <a:r>
              <a:rPr lang="it-IT" b="1" dirty="0">
                <a:effectLst/>
                <a:latin typeface="Times New Roman" panose="02020603050405020304" pitchFamily="18" charset="0"/>
                <a:ea typeface="Calibri" panose="020F0502020204030204" pitchFamily="34" charset="0"/>
                <a:cs typeface="Times New Roman" panose="02020603050405020304" pitchFamily="18" charset="0"/>
              </a:rPr>
              <a:t>l’ufficio procedimenti disciplinari è tenuto a riaprire il procedimento disciplinare. </a:t>
            </a:r>
          </a:p>
          <a:p>
            <a:pPr algn="just">
              <a:lnSpc>
                <a:spcPct val="107000"/>
              </a:lnSpc>
              <a:spcAft>
                <a:spcPts val="800"/>
              </a:spcAft>
            </a:pPr>
            <a:r>
              <a:rPr lang="it-IT" dirty="0">
                <a:effectLst/>
                <a:latin typeface="Times New Roman" panose="02020603050405020304" pitchFamily="18" charset="0"/>
                <a:ea typeface="Calibri" panose="020F0502020204030204" pitchFamily="34" charset="0"/>
                <a:cs typeface="Times New Roman" panose="02020603050405020304" pitchFamily="18" charset="0"/>
              </a:rPr>
              <a:t>L’atto conclusivo, nell’attenersi all’esito del giudizio penale, potrà quindi essere modificato o confermato. </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b="1" dirty="0">
                <a:latin typeface="Times New Roman" panose="02020603050405020304" pitchFamily="18" charset="0"/>
                <a:ea typeface="Calibri" panose="020F0502020204030204" pitchFamily="34" charset="0"/>
                <a:cs typeface="Times New Roman" panose="02020603050405020304" pitchFamily="18" charset="0"/>
              </a:rPr>
              <a:t>Il comma successivo regola invece il caso in cui il procedimento disciplinare si definisca con l’archiviazione, mentre quello penale con una sentenza irrevocabile di condanna. Se si verifica ciò, l’ufficio competente per i procedimenti disciplinari deve riaprire il procedimento disciplinare affinché adegui le determinazioni assunte in sede disciplinare a quelle contenute nella statuizione penale. </a:t>
            </a:r>
          </a:p>
          <a:p>
            <a:pPr algn="just">
              <a:lnSpc>
                <a:spcPct val="107000"/>
              </a:lnSpc>
              <a:spcAft>
                <a:spcPts val="800"/>
              </a:spcAft>
            </a:pPr>
            <a:r>
              <a:rPr lang="it-IT" dirty="0">
                <a:latin typeface="Times New Roman" panose="02020603050405020304" pitchFamily="18" charset="0"/>
                <a:ea typeface="Calibri" panose="020F0502020204030204" pitchFamily="34" charset="0"/>
                <a:cs typeface="Times New Roman" panose="02020603050405020304" pitchFamily="18" charset="0"/>
              </a:rPr>
              <a:t>Il legislatore puntualizza, che </a:t>
            </a:r>
            <a:r>
              <a:rPr lang="it-IT" b="1" dirty="0">
                <a:latin typeface="Times New Roman" panose="02020603050405020304" pitchFamily="18" charset="0"/>
                <a:ea typeface="Calibri" panose="020F0502020204030204" pitchFamily="34" charset="0"/>
                <a:cs typeface="Times New Roman" panose="02020603050405020304" pitchFamily="18" charset="0"/>
              </a:rPr>
              <a:t>la riapertura del procedimento disciplinare è prevista anche qualora dalla sentenza penale irrevocabile di condanna risulti che l’addebito mosso nei confronti del dipendente, a cui inizialmente era stata inflitta una sanzione conservativa, giustifichi invece la sanzione espulsiva del licenziamento. </a:t>
            </a:r>
          </a:p>
          <a:p>
            <a:pPr algn="ctr">
              <a:lnSpc>
                <a:spcPct val="107000"/>
              </a:lnSpc>
              <a:spcAft>
                <a:spcPts val="800"/>
              </a:spcAft>
            </a:pPr>
            <a:r>
              <a:rPr lang="it-IT" b="1" dirty="0">
                <a:latin typeface="Times New Roman" panose="02020603050405020304" pitchFamily="18" charset="0"/>
                <a:ea typeface="Calibri" panose="020F0502020204030204" pitchFamily="34" charset="0"/>
                <a:cs typeface="Times New Roman" panose="02020603050405020304" pitchFamily="18" charset="0"/>
              </a:rPr>
              <a:t>Tali disposizioni sono trasposte nei commi 1, 2, 3 e 4 del detto articolo 28 del CCNL</a:t>
            </a:r>
            <a:r>
              <a:rPr lang="it-IT"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Aft>
                <a:spcPts val="800"/>
              </a:spcAft>
            </a:pP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239662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66</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80290" y="450707"/>
            <a:ext cx="11176001" cy="6088205"/>
          </a:xfrm>
          <a:prstGeom prst="rect">
            <a:avLst/>
          </a:prstGeom>
          <a:noFill/>
        </p:spPr>
        <p:txBody>
          <a:bodyPr wrap="square" rtlCol="0">
            <a:spAutoFit/>
          </a:bodyPr>
          <a:lstStyle/>
          <a:p>
            <a:pPr algn="just">
              <a:lnSpc>
                <a:spcPct val="107000"/>
              </a:lnSpc>
              <a:spcAft>
                <a:spcPts val="780"/>
              </a:spcAft>
            </a:pP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it-IT" sz="16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1.Nell’ipotesi di procedimento disciplinare che abbia ad oggetto, in tutto o in parte, fatti in relazione ai quali procede l’autorità giudiziaria, trovano applicazione le disposizioni degli artt. 55-ter e quater del d.lgs. n. 165 del 2001. </a:t>
            </a:r>
          </a:p>
          <a:p>
            <a:pPr algn="just">
              <a:lnSpc>
                <a:spcPct val="107000"/>
              </a:lnSpc>
              <a:spcAft>
                <a:spcPts val="800"/>
              </a:spcAft>
            </a:pPr>
            <a:r>
              <a:rPr lang="it-IT" sz="16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2.Nel caso del procedimento disciplinare sospeso, ai sensi dell’art. 55-ter del d.lgs. n. 165 del 2001, qualora per i fatti oggetto del procedimento penale intervenga una sentenza penale irrevocabile di assoluzione che riconosce che il “fatto non sussiste” o che “l’imputato non lo ha commesso” oppure “non costituisce illecito penale” o altra formulazione analoga, l’autorità disciplinare procedente, nel rispetto delle previsioni dell’art. 55-ter, comma 4, del d.lgs. n. 165 del 2001, riprende il procedimento disciplinare ed adotta le determinazioni conclusive, applicando le disposizioni dell’art. 653, comma 1, del codice di procedura penale. In questa ipotesi, ove nel procedimento disciplinare sospeso, al dipendente, oltre ai fatti oggetto del giudizio penale per i quali vi sia stata assoluzione, siano state contestate altre violazioni, oppure i fatti contestati, pur prescritti o non costituenti illecito penale, rivestano comunque rilevanza disciplinare, il procedimento riprende e prosegue per dette infrazioni, nei tempi e secondo le modalità stabilite dall’art. 55-ter, comma 4, del d.lgs. n. 165 del 2001. </a:t>
            </a:r>
          </a:p>
          <a:p>
            <a:pPr algn="just">
              <a:lnSpc>
                <a:spcPct val="107000"/>
              </a:lnSpc>
              <a:spcAft>
                <a:spcPts val="800"/>
              </a:spcAft>
            </a:pPr>
            <a:r>
              <a:rPr lang="it-IT" sz="1600"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3.</a:t>
            </a:r>
            <a:r>
              <a:rPr lang="it-IT" sz="16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Se il procedimento disciplinare non sospeso si sia concluso con l’irrogazione della sanzione del licenziamento, ai sensi dell’art. 25, comma 9, punto 2 (Codice disciplinare), e successivamente il procedimento penale sia definito con una sentenza penale irrevocabile di assoluzione, che riconosce che il “fatto non sussiste” o che “l’imputato non lo ha commesso” oppure “non costituisce illecito penale” o altra formulazione analoga, </a:t>
            </a:r>
            <a:r>
              <a:rPr lang="it-IT" sz="1600"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ove il medesimo procedimento sia riaperto e si concluda con un atto di archiviazione, ai sensi e con le modalità dell’art. 55-ter, comma 2, del d.lgs. n. 165 del 2001, </a:t>
            </a:r>
            <a:r>
              <a:rPr lang="it-IT" sz="1600" b="1" i="1" u="sng"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il dipendente ha diritto dalla data della sentenza di assoluzione alla riammissione in servizio presso l’amministrazione, anche in soprannumero </a:t>
            </a:r>
            <a:r>
              <a:rPr lang="it-IT" sz="16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nella medesima sede o in altra, nella medesima qualifica e con decorrenza dell’anzianità posseduta all’atto del licenziamento. Analoga disciplina trova applicazione nel caso che l’assoluzione del dipendente consegua a sentenza pronunciata a seguito di processo di revisione. </a:t>
            </a:r>
            <a:endParaRPr lang="it-IT" sz="1600" b="1"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endParaRPr lang="it-IT" sz="16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endParaRPr lang="it-IT"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5877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67</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665018" y="589107"/>
            <a:ext cx="10898909" cy="4498539"/>
          </a:xfrm>
          <a:prstGeom prst="rect">
            <a:avLst/>
          </a:prstGeom>
          <a:noFill/>
        </p:spPr>
        <p:txBody>
          <a:bodyPr wrap="square" rtlCol="0">
            <a:spAutoFit/>
          </a:bodyPr>
          <a:lstStyle/>
          <a:p>
            <a:pPr algn="just">
              <a:lnSpc>
                <a:spcPct val="107000"/>
              </a:lnSpc>
              <a:spcAft>
                <a:spcPts val="800"/>
              </a:spcAft>
            </a:pP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Dalla data di riammissione di cui al comma 3, il dipendente è reinquadrato, nella medesima qualifica cui è confluita la qualifica posseduta al momento del licenziamento qualora sia intervenuta una nuova classificazione del personale. Il dipendente riammesso ha diritto a tutti gli assegni che sarebbero stati corrisposti nel periodo di licenziamento, tenendo conto anche dell’eventuale periodo di sospensione antecedente escluse le indennità ed istituti comunque legati alla presenza in servizio ovvero alla prestazione di lavoro straordinario. Analogamente si procede anche in caso di premorienza per il coniuge o il convivente superstite e i figli</a:t>
            </a: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Il comma 4 dell’articolo 55</a:t>
            </a: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ter</a:t>
            </a: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invece indica la </a:t>
            </a:r>
            <a:r>
              <a:rPr lang="it-IT"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procedura che deve essere osservata in caso di ripresa (a seguito di sospensione del procedimento disciplinare, ai sensi del comma 1) o riapertura (a procedimento disciplinare definito</a:t>
            </a: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ai sensi dei commi 2 e 3).</a:t>
            </a:r>
            <a:r>
              <a:rPr lang="it-IT" dirty="0">
                <a:latin typeface="Times New Roman" panose="02020603050405020304" pitchFamily="18" charset="0"/>
                <a:ea typeface="Calibri" panose="020F0502020204030204" pitchFamily="34" charset="0"/>
                <a:cs typeface="Times New Roman" panose="02020603050405020304" pitchFamily="18" charset="0"/>
              </a:rPr>
              <a:t> </a:t>
            </a:r>
            <a:r>
              <a:rPr lang="it-IT"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 contestazione disciplinare deve essere rinnovata entro sessanta giorni dalla comunicazione della sentenza, da parte della cancelleria del giudice </a:t>
            </a: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oppure dal ricevimento dell’istanza di riapertura. </a:t>
            </a:r>
            <a:r>
              <a:rPr lang="it-IT"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Detto termine decadenziale trova applicazione solamente in caso di riattivazione del procedimento disciplinare a seguito di pronuncia penale irrevocabile.</a:t>
            </a:r>
            <a:endPar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Per il resto procedimento disciplinare segue l’iter normale.</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endParaRPr lang="it-IT"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8738553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68</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54182" y="524452"/>
            <a:ext cx="11231418" cy="5406929"/>
          </a:xfrm>
          <a:prstGeom prst="rect">
            <a:avLst/>
          </a:prstGeom>
          <a:noFill/>
        </p:spPr>
        <p:txBody>
          <a:bodyPr wrap="square" rtlCol="0">
            <a:spAutoFit/>
          </a:bodyPr>
          <a:lstStyle/>
          <a:p>
            <a:pPr algn="just">
              <a:lnSpc>
                <a:spcPct val="107000"/>
              </a:lnSpc>
            </a:pP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Ai fini delle determinazioni conclusive dell’ufficio procedente, trovano applicazione le disposizioni contenute nell’articolo </a:t>
            </a:r>
            <a:r>
              <a:rPr lang="it-IT"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653 c.p.p. «efficacia della sentenza penale nel giudizio disciplinare»:</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La sentenza penale irrevocabile di assoluzione ha efficacia di </a:t>
            </a:r>
            <a:r>
              <a:rPr lang="it-IT" b="1"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giudicato nel giudizio per responsabilità disciplinare davanti alle pubbliche autorità quanto all'accertamento che il fatto non sussiste o non costituisce illecito penale ovvero che l'imputato non lo ha commesso.</a:t>
            </a:r>
            <a:endParaRPr lang="it-IT"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1-bis. </a:t>
            </a:r>
            <a:r>
              <a:rPr lang="it-IT" b="1"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 sentenza penale irrevocabile di condanna ha efficacia di giudicato nel giudizio per responsabilità disciplinare davanti alle pubbliche autorità quanto all'accertamento della sussistenza del fatto, della sua illiceità penale e all'affermazione che l'imputato lo ha commesso</a:t>
            </a:r>
            <a:r>
              <a:rPr lang="it-IT"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All’articolo 32 </a:t>
            </a: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quinquies</a:t>
            </a: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c.p. («casi nei quali alla condanna consegue l’estinzione del rapporto di lavoro o di impiego») è poi prevista una disciplina speciale per i casi di condanna dei pubblici dipendenti ad una pena non inferiore ai due anni di reclusione per uno dei delitti contro la P.A.:</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Salvo quanto previsto dagli articoli 29 (</a:t>
            </a:r>
            <a:r>
              <a:rPr lang="it-IT" dirty="0">
                <a:latin typeface="Times New Roman" panose="02020603050405020304" pitchFamily="18" charset="0"/>
                <a:cs typeface="Times New Roman" panose="02020603050405020304" pitchFamily="18" charset="0"/>
              </a:rPr>
              <a:t>Casi nei quali alla condanna consegue l'interdizione dai pubblici uffici)</a:t>
            </a: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 31 (</a:t>
            </a:r>
            <a:r>
              <a:rPr lang="it-IT" dirty="0">
                <a:latin typeface="Times New Roman" panose="02020603050405020304" pitchFamily="18" charset="0"/>
                <a:cs typeface="Times New Roman" panose="02020603050405020304" pitchFamily="18" charset="0"/>
              </a:rPr>
              <a:t>Condanna per delitti commessi con abuso di un pubblico ufficio o di una professione o di un'arte. Interdizione)</a:t>
            </a: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it-IT" b="1"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 condanna alla reclusione per un tempo non inferiore a due anni per i delitti di cui agli articoli 314 (peculato), primo comma, 317 (concussione), 318 (corruzione), 319 (corruzione atto contrario doveri d’ufficio), 319-ter (corruzione in atti giudiziari), 319-quater (induzione indebita a dare o a promettere utilità), primo comma, e 320 (corruzione di persona incaricata di un pubblico servizio) </a:t>
            </a: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importa altresì l’estinzione del rapporto di lavoro o di impiego nei confronti del dipendente di amministrazioni od enti pubblici ovvero di enti a prevalente partecipazione pubblica</a:t>
            </a: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507852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69</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35709" y="769810"/>
            <a:ext cx="10704945" cy="4221477"/>
          </a:xfrm>
          <a:prstGeom prst="rect">
            <a:avLst/>
          </a:prstGeom>
          <a:noFill/>
        </p:spPr>
        <p:txBody>
          <a:bodyPr wrap="square" rtlCol="0">
            <a:spAutoFit/>
          </a:bodyPr>
          <a:lstStyle/>
          <a:p>
            <a:pPr algn="just">
              <a:lnSpc>
                <a:spcPct val="107000"/>
              </a:lnSpc>
            </a:pP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Altro caso particolare è quello degli effetti della sentenza di patteggiamento sul procedimento penale. </a:t>
            </a:r>
          </a:p>
          <a:p>
            <a:pPr algn="just">
              <a:lnSpc>
                <a:spcPct val="107000"/>
              </a:lnSpc>
            </a:pP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b="1" dirty="0">
                <a:effectLst/>
                <a:latin typeface="Times New Roman" panose="02020603050405020304" pitchFamily="18" charset="0"/>
                <a:ea typeface="Calibri" panose="020F0502020204030204" pitchFamily="34" charset="0"/>
                <a:cs typeface="Times New Roman" panose="02020603050405020304" pitchFamily="18" charset="0"/>
              </a:rPr>
              <a:t>Mentre nel settore privato la sentenza penale di applicazione della pena ex art. 444 c.p.p. non è assistita dall’efficacia del giudicato, nel pubblico impiego la sentenza di patteggiamento ha efficacia nel procedimento penale.  </a:t>
            </a:r>
          </a:p>
          <a:p>
            <a:pPr algn="just">
              <a:lnSpc>
                <a:spcPct val="107000"/>
              </a:lnSpc>
            </a:pPr>
            <a:endPar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La Cassazione ha precisato che in base alle disposizioni ex art.li 445 (effetti della applicazione pena su richiesta) e 653 (efficacia della sentenza penale di assoluzione nei giudizi disciplinari) c.p.p. nei giudizi disciplinari che si celebrano innanzi autorità pubbliche la sentenza di patteggiamento ha efficacia di giudicato quanto all’accertamento del fatto e quindi la sentenza di patteggiamento deve presumersi equiparata ad una sentenza di condanna: «</a:t>
            </a:r>
            <a:r>
              <a:rPr lang="it-IT"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Nei giudizi disciplinari che si svolgono davanti alle autorità pubbliche, e quindi anche in quelli contro i dipendenti della P.A. (…) la sentenza di applicazione della pena su richiesta delle parti ha efficacia di giudicato quanto all’accertamento del fatto, alla sua illiceità e all’affermazione che l’imputato lo ha commesso»</a:t>
            </a: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(Cass. n. 2071/2019).</a:t>
            </a:r>
          </a:p>
        </p:txBody>
      </p:sp>
    </p:spTree>
    <p:extLst>
      <p:ext uri="{BB962C8B-B14F-4D97-AF65-F5344CB8AC3E}">
        <p14:creationId xmlns:p14="http://schemas.microsoft.com/office/powerpoint/2010/main" val="13263701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70</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56491" y="426637"/>
            <a:ext cx="11079017" cy="5110566"/>
          </a:xfrm>
          <a:prstGeom prst="rect">
            <a:avLst/>
          </a:prstGeom>
          <a:noFill/>
        </p:spPr>
        <p:txBody>
          <a:bodyPr wrap="square" rtlCol="0">
            <a:spAutoFit/>
          </a:bodyPr>
          <a:lstStyle/>
          <a:p>
            <a:pPr algn="just">
              <a:lnSpc>
                <a:spcPct val="107000"/>
              </a:lnSpc>
            </a:pPr>
            <a:r>
              <a:rPr lang="it-IT"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Il Caso: </a:t>
            </a: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negli ultimi giorni è apparso su tutti i giornali il caso di u</a:t>
            </a:r>
            <a:r>
              <a:rPr lang="it-IT" dirty="0">
                <a:latin typeface="Times New Roman" panose="02020603050405020304" pitchFamily="18" charset="0"/>
                <a:cs typeface="Times New Roman" panose="02020603050405020304" pitchFamily="18" charset="0"/>
              </a:rPr>
              <a:t>na professoressa di 55 anni, di un istituto superiore di Pescara, accusata di aver fatto sesso con un'allieva minorenne. </a:t>
            </a:r>
          </a:p>
          <a:p>
            <a:pPr algn="just">
              <a:lnSpc>
                <a:spcPct val="107000"/>
              </a:lnSpc>
            </a:pPr>
            <a:r>
              <a:rPr lang="it-IT" dirty="0">
                <a:latin typeface="Times New Roman" panose="02020603050405020304" pitchFamily="18" charset="0"/>
                <a:cs typeface="Times New Roman" panose="02020603050405020304" pitchFamily="18" charset="0"/>
              </a:rPr>
              <a:t>L’insegnante è stata interdetta dall'insegnamento per la durata di dodici mesi. La misura cautelare è stata emessa dal gip del Tribunale di Pescara, Francesco Marino. La vicenda risale a due anni fa, la ragazza, oggi sedicenne, all'epoca dei fatti aveva poco più di 14 anni.</a:t>
            </a:r>
            <a:endPar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In questo caso la sospensione dall’attività lavorativa è frutto di un provvedimento </a:t>
            </a:r>
            <a:r>
              <a:rPr lang="it-IT" dirty="0">
                <a:latin typeface="Times New Roman" panose="02020603050405020304" pitchFamily="18" charset="0"/>
                <a:cs typeface="Times New Roman" panose="02020603050405020304" pitchFamily="18" charset="0"/>
              </a:rPr>
              <a:t>emesso dal Gip del Tribunale di Pescara Francesco Marino, che ha anche stabilito il divieto assoluto di contatti di qualsiasi genere della docente con la ragazza.</a:t>
            </a:r>
          </a:p>
          <a:p>
            <a:pPr algn="just">
              <a:lnSpc>
                <a:spcPct val="107000"/>
              </a:lnSpc>
            </a:pPr>
            <a:r>
              <a:rPr lang="it-IT" dirty="0">
                <a:latin typeface="Times New Roman" panose="02020603050405020304" pitchFamily="18" charset="0"/>
                <a:cs typeface="Times New Roman" panose="02020603050405020304" pitchFamily="18" charset="0"/>
              </a:rPr>
              <a:t>"</a:t>
            </a:r>
            <a:r>
              <a:rPr lang="it-IT" i="1" dirty="0">
                <a:latin typeface="Times New Roman" panose="02020603050405020304" pitchFamily="18" charset="0"/>
                <a:cs typeface="Times New Roman" panose="02020603050405020304" pitchFamily="18" charset="0"/>
              </a:rPr>
              <a:t>Il rapporto di affidamento tra precettore e allieva vale a neutralizzare l'efficacia del consenso della minore</a:t>
            </a:r>
            <a:r>
              <a:rPr lang="it-IT" dirty="0">
                <a:latin typeface="Times New Roman" panose="02020603050405020304" pitchFamily="18" charset="0"/>
                <a:cs typeface="Times New Roman" panose="02020603050405020304" pitchFamily="18" charset="0"/>
              </a:rPr>
              <a:t>" si legge nell'ordinanza. Nella ricostruzione della vicenda, infatti, non emergerebbero costrizioni, ma soltanto una situazione di confusione della ragazza minorenne la quale, dopo qualche tempo, a seguito di manifestazioni di gelosia della donna, sembra avesse deciso di interrompere la relazione.</a:t>
            </a:r>
          </a:p>
          <a:p>
            <a:pPr algn="just">
              <a:lnSpc>
                <a:spcPct val="107000"/>
              </a:lnSpc>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In questo caso si applicano tutte le regole sopra descritte.</a:t>
            </a:r>
          </a:p>
          <a:p>
            <a:pPr algn="just">
              <a:lnSpc>
                <a:spcPct val="107000"/>
              </a:lnSpc>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Importante rilevare che il consumare atti sessuali con lo studente, oltre ad essere potenzialmente rilevante penalmente, lo è sicuramente a livello disciplinare per violazione di quei doveri essenziali a cui è tenuto il docente, ed in primis ai doveri di diligenza e di lealtà.</a:t>
            </a:r>
          </a:p>
          <a:p>
            <a:pPr algn="just">
              <a:lnSpc>
                <a:spcPct val="107000"/>
              </a:lnSpc>
            </a:pPr>
            <a:endPar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3798478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71</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34109" y="317229"/>
            <a:ext cx="10704945" cy="5529591"/>
          </a:xfrm>
          <a:prstGeom prst="rect">
            <a:avLst/>
          </a:prstGeom>
          <a:noFill/>
        </p:spPr>
        <p:txBody>
          <a:bodyPr wrap="square" rtlCol="0">
            <a:spAutoFit/>
          </a:bodyPr>
          <a:lstStyle/>
          <a:p>
            <a:pPr algn="just">
              <a:lnSpc>
                <a:spcPct val="107000"/>
              </a:lnSpc>
            </a:pPr>
            <a:r>
              <a:rPr lang="it-IT"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Il caso: </a:t>
            </a:r>
            <a:r>
              <a:rPr lang="it-IT" dirty="0">
                <a:latin typeface="Times New Roman" panose="02020603050405020304" pitchFamily="18" charset="0"/>
                <a:cs typeface="Times New Roman" panose="02020603050405020304" pitchFamily="18" charset="0"/>
              </a:rPr>
              <a:t>Ilaria Salis (39 anni, insegnante di scuola elementare) è in carcere in Ungheria dall'11 febbraio 2023 quando è stata arrestata a Budapest perché accusata di aver partecipato all'aggressione di alcuni neo nazisti che avevano preso parte al “Giorno dell'Onore”. Il Tribunale ungherese le ha negato gli arresti domiciliari. Durante l'udienza del 28 marzo, il giudice ungherese ha respinto la richiesta di concederle gli arresti domiciliari avanzata dal legale della 39enne, Gyorgy </a:t>
            </a:r>
            <a:r>
              <a:rPr lang="it-IT" dirty="0" err="1">
                <a:latin typeface="Times New Roman" panose="02020603050405020304" pitchFamily="18" charset="0"/>
                <a:cs typeface="Times New Roman" panose="02020603050405020304" pitchFamily="18" charset="0"/>
              </a:rPr>
              <a:t>Magyar</a:t>
            </a:r>
            <a:r>
              <a:rPr lang="it-IT" dirty="0">
                <a:latin typeface="Times New Roman" panose="02020603050405020304" pitchFamily="18" charset="0"/>
                <a:cs typeface="Times New Roman" panose="02020603050405020304" pitchFamily="18" charset="0"/>
              </a:rPr>
              <a:t>. Salis dovrà rimanere in carcere a Budapest dove è detenuta da quasi 13 mesi. La donna è accusata di aver partecipato all'aggressione. Gli investigatori ungheresi affermano che vi siano alcuni video che mostrerebbero alcune persone che con il volto coperto (quindi irriconoscibili) colpirebbero le due vittime con alcuni manganelli, che hanno riportato ferite lievi. Salis è stata fermata mentre si trovava su un taxi insieme a due attivisti tedeschi. La 39enne rischia fino a 24 anni di carcere: per lei la Procura ne ha chiesti undici.</a:t>
            </a:r>
          </a:p>
          <a:p>
            <a:pPr algn="just"/>
            <a:r>
              <a:rPr lang="it-IT" dirty="0">
                <a:latin typeface="Times New Roman" panose="02020603050405020304" pitchFamily="18" charset="0"/>
                <a:cs typeface="Times New Roman" panose="02020603050405020304" pitchFamily="18" charset="0"/>
              </a:rPr>
              <a:t>La questione risulta interessante in riferimento alla nostra trattazione in merito al procedimento disciplinare verso i docenti prevista dal nuovo CCNL entrato in vigore nel gennaio 2024.</a:t>
            </a:r>
          </a:p>
          <a:p>
            <a:pPr algn="just"/>
            <a:r>
              <a:rPr lang="it-IT" dirty="0">
                <a:latin typeface="Times New Roman" panose="02020603050405020304" pitchFamily="18" charset="0"/>
                <a:cs typeface="Times New Roman" panose="02020603050405020304" pitchFamily="18" charset="0"/>
              </a:rPr>
              <a:t>In primo luogo dobbiamo fare riferimento all’art. 27 del contratto in cui al primo comma viene disposto che: </a:t>
            </a:r>
            <a:r>
              <a:rPr lang="it-IT" i="1" dirty="0">
                <a:latin typeface="Times New Roman" panose="02020603050405020304" pitchFamily="18" charset="0"/>
                <a:cs typeface="Times New Roman" panose="02020603050405020304" pitchFamily="18" charset="0"/>
              </a:rPr>
              <a:t>Il dipendente che sia colpito da misura restrittiva della libertà personale è sospeso d’ufficio dal servizio con privazione della retribuzione per la durata dello stato di detenzione o, comunque, dello stato restrittivo della libertà</a:t>
            </a:r>
            <a:r>
              <a:rPr lang="it-IT" dirty="0">
                <a:latin typeface="Times New Roman" panose="02020603050405020304" pitchFamily="18" charset="0"/>
                <a:cs typeface="Times New Roman" panose="02020603050405020304" pitchFamily="18" charset="0"/>
              </a:rPr>
              <a:t>, la situazione descritta da questo primo comma è quella in cui si trova la Salis, ma con una differenza che cambia totalmente la nostra visuale sulla questione, cioè che il procedimento non è svolto in Italia e ciò implica un dibattito sull’applicabilità dell’art 27 CCNL; quanto appena esposto è da considerarsi un caso limite che non trova riscontro nella casistica giurisprudenziale.</a:t>
            </a:r>
          </a:p>
          <a:p>
            <a:pPr algn="just"/>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525269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72</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743527" y="603556"/>
            <a:ext cx="10704945" cy="4814203"/>
          </a:xfrm>
          <a:prstGeom prst="rect">
            <a:avLst/>
          </a:prstGeom>
          <a:noFill/>
        </p:spPr>
        <p:txBody>
          <a:bodyPr wrap="square" rtlCol="0">
            <a:spAutoFit/>
          </a:bodyPr>
          <a:lstStyle/>
          <a:p>
            <a:pPr algn="just">
              <a:lnSpc>
                <a:spcPct val="107000"/>
              </a:lnSpc>
            </a:pPr>
            <a:r>
              <a:rPr lang="it-IT" dirty="0">
                <a:latin typeface="Times New Roman" panose="02020603050405020304" pitchFamily="18" charset="0"/>
                <a:cs typeface="Times New Roman" panose="02020603050405020304" pitchFamily="18" charset="0"/>
              </a:rPr>
              <a:t>Ma i dubbi sono molteplici, poiché anche se in un momento successivo dovesse intervenire una sentenza definitiva di condanna, in linea teorica, l’applicazione dell’art. 27 dovrebbe essere subordinata al riconoscimento della sentenza straniera in Italia ex art. 733 del codice di procedura penale, ma prima della sentenza definitiva e nell’impossibilità logica di riconoscere un procedimento straniero non concluso.</a:t>
            </a:r>
          </a:p>
          <a:p>
            <a:pPr algn="just">
              <a:lnSpc>
                <a:spcPct val="107000"/>
              </a:lnSpc>
            </a:pPr>
            <a:r>
              <a:rPr lang="it-IT" dirty="0">
                <a:latin typeface="Times New Roman" panose="02020603050405020304" pitchFamily="18" charset="0"/>
                <a:cs typeface="Times New Roman" panose="02020603050405020304" pitchFamily="18" charset="0"/>
              </a:rPr>
              <a:t>Da notare che nel caso in cui il procedimento penale sia celebrato in Italia l’art. 55 ter del d.lgs. n. 165 del 2001 al comma 1 dispone che</a:t>
            </a:r>
            <a:r>
              <a:rPr lang="it-IT" i="1" dirty="0">
                <a:latin typeface="Times New Roman" panose="02020603050405020304" pitchFamily="18" charset="0"/>
                <a:cs typeface="Times New Roman" panose="02020603050405020304" pitchFamily="18" charset="0"/>
              </a:rPr>
              <a:t>: “Il procedimento disciplinare, che abbia ad oggetto, in tutto o in parte, fatti in relazione ai quali procede l'autorità giudiziaria, è proseguito e concluso anche in pendenza del procedimento penale”. </a:t>
            </a:r>
            <a:r>
              <a:rPr lang="it-IT" dirty="0">
                <a:latin typeface="Times New Roman" panose="02020603050405020304" pitchFamily="18" charset="0"/>
                <a:cs typeface="Times New Roman" panose="02020603050405020304" pitchFamily="18" charset="0"/>
              </a:rPr>
              <a:t>Da ciò si potrebbe anche al limite sostenere che il procedimento posto in essere in uno stato straniero non rende conoscibili quei fatti necessari all’avviamento di un procedimento disciplinare parallelo in una sede italiana.</a:t>
            </a:r>
          </a:p>
          <a:p>
            <a:pPr algn="just">
              <a:lnSpc>
                <a:spcPct val="107000"/>
              </a:lnSpc>
            </a:pPr>
            <a:r>
              <a:rPr lang="it-IT" dirty="0">
                <a:latin typeface="Times New Roman" panose="02020603050405020304" pitchFamily="18" charset="0"/>
                <a:cs typeface="Times New Roman" panose="02020603050405020304" pitchFamily="18" charset="0"/>
              </a:rPr>
              <a:t>È</a:t>
            </a:r>
            <a:r>
              <a:rPr lang="it-IT" b="1" dirty="0">
                <a:latin typeface="Times New Roman" panose="02020603050405020304" pitchFamily="18" charset="0"/>
                <a:cs typeface="Times New Roman" panose="02020603050405020304" pitchFamily="18" charset="0"/>
              </a:rPr>
              <a:t> </a:t>
            </a:r>
            <a:r>
              <a:rPr lang="it-IT" dirty="0">
                <a:latin typeface="Times New Roman" panose="02020603050405020304" pitchFamily="18" charset="0"/>
                <a:cs typeface="Times New Roman" panose="02020603050405020304" pitchFamily="18" charset="0"/>
              </a:rPr>
              <a:t>bene ora continuare con un focus sull’art. 732 del codice di procedura penale che disciplina l’istituto del riconoscimento delle sentenze penali straniere per gli effetti civili. </a:t>
            </a:r>
          </a:p>
          <a:p>
            <a:pPr algn="just">
              <a:lnSpc>
                <a:spcPct val="107000"/>
              </a:lnSpc>
            </a:pPr>
            <a:r>
              <a:rPr lang="it-IT" dirty="0">
                <a:latin typeface="Times New Roman" panose="02020603050405020304" pitchFamily="18" charset="0"/>
                <a:cs typeface="Times New Roman" panose="02020603050405020304" pitchFamily="18" charset="0"/>
              </a:rPr>
              <a:t>La disposizione parla solo degli effetti civili della sentenza straniera, ma è bene fare riferimento alla Cassazione penale Sez. V per la sentenza n. 21903 del 30 maggio 2001 che citiamo testualmente: “[...] </a:t>
            </a:r>
            <a:r>
              <a:rPr lang="it-IT" i="1" dirty="0">
                <a:latin typeface="Times New Roman" panose="02020603050405020304" pitchFamily="18" charset="0"/>
                <a:cs typeface="Times New Roman" panose="02020603050405020304" pitchFamily="18" charset="0"/>
              </a:rPr>
              <a:t>nella locuzione «altri effetti civili», utilizzata dall’art. 732 c.p.p. e dall’art. 12 n. 4 c.p., devono intendersi compresi, non solo quelli strettamente privatistici, ma tutti gli effetti non penali [ inclusi quindi quelli di natura amministrativa ] della sentenza pronunziata dalla autorità giudiziaria straniera[…]”.</a:t>
            </a:r>
            <a:r>
              <a:rPr lang="it-IT" dirty="0">
                <a:latin typeface="Times New Roman" panose="02020603050405020304" pitchFamily="18" charset="0"/>
                <a:cs typeface="Times New Roman" panose="02020603050405020304" pitchFamily="18" charset="0"/>
              </a:rPr>
              <a:t> </a:t>
            </a:r>
            <a:endParaRPr lang="it-IT"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4983931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73</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743527" y="603556"/>
            <a:ext cx="10704945" cy="5078313"/>
          </a:xfrm>
          <a:prstGeom prst="rect">
            <a:avLst/>
          </a:prstGeom>
          <a:noFill/>
        </p:spPr>
        <p:txBody>
          <a:bodyPr wrap="square" rtlCol="0">
            <a:spAutoFit/>
          </a:bodyPr>
          <a:lstStyle/>
          <a:p>
            <a:pPr algn="just"/>
            <a:r>
              <a:rPr lang="it-IT" dirty="0">
                <a:latin typeface="Times New Roman" panose="02020603050405020304" pitchFamily="18" charset="0"/>
                <a:cs typeface="Times New Roman" panose="02020603050405020304" pitchFamily="18" charset="0"/>
              </a:rPr>
              <a:t>In base a quanto appena esposto possiamo concludere che sarebbe possibile, in linea meramente teorica poiché trattasi il nostro di un caso limite, che nel momento in cui è presente una sentenza definitiva sarà possibile, attraverso l’istituto dell’art. 732, riconoscere gli effetti del giudicato anche nel territorio italiano; pertanto, a questo punto, la condotta che è stata accertata in un giudizio estero potrà essere presa in esame per avviare un procedimento disciplinare, con la differenza, rilevante, che in presenza di questo caso limite, il procedimento disciplinare sarà possibile solamente a conclusione del giudizio estero non essendo auspicabile una trattazione in parallelo.</a:t>
            </a:r>
          </a:p>
          <a:p>
            <a:pPr algn="just"/>
            <a:r>
              <a:rPr lang="it-IT" dirty="0">
                <a:latin typeface="Times New Roman" panose="02020603050405020304" pitchFamily="18" charset="0"/>
                <a:cs typeface="Times New Roman" panose="02020603050405020304" pitchFamily="18" charset="0"/>
              </a:rPr>
              <a:t>Infine, a conclusione della nostra trattazione, è necessario un approfondimento sul profilo economico\retributivo della vicenda in riferimento al fatto se la Salis percepisca o meno lo stipendio da docente, tale focus è possibile poiché la Salis potrebbe non essere stata sospesa a seguito di procedimento disciplinare, ma in ragione di un’impossibilità di rendere la prestazione; sulla questione è rilevante la pronuncia 16388\2017 della Corte di Cassazione che ha affrontato un diverso caso di impossibilità a rendere la prestazione (quello di un dipendente addetto ad uno scalo aeroportuale cui non era stato rinnovato il tesserino per accedervi) ed i Giudici Ermellini hanno negato il diritto a percepire la retribuzione per il tempo in cui era stato sospeso. Essi hanno ritenuto infatti che, trattandosi di un caso di impossibilità ascrivibile al lavoratore, nel quale il datore di lavoro nulla poteva fare per eliminare il fattore, il sinallagma contrattuale era stato validamente sospeso per tutto il periodo in cui la prestazione lavorativa non era stata resa. </a:t>
            </a:r>
          </a:p>
          <a:p>
            <a:pPr algn="just"/>
            <a:r>
              <a:rPr lang="it-IT" dirty="0">
                <a:latin typeface="Times New Roman" panose="02020603050405020304" pitchFamily="18" charset="0"/>
                <a:cs typeface="Times New Roman" panose="02020603050405020304" pitchFamily="18" charset="0"/>
              </a:rPr>
              <a:t>Rimangono ferme le considerazioni sul diritto all’assegno alimentare.</a:t>
            </a:r>
          </a:p>
        </p:txBody>
      </p:sp>
    </p:spTree>
    <p:extLst>
      <p:ext uri="{BB962C8B-B14F-4D97-AF65-F5344CB8AC3E}">
        <p14:creationId xmlns:p14="http://schemas.microsoft.com/office/powerpoint/2010/main" val="57187349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74</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08000" y="404767"/>
            <a:ext cx="10834255" cy="5406929"/>
          </a:xfrm>
          <a:prstGeom prst="rect">
            <a:avLst/>
          </a:prstGeom>
          <a:noFill/>
        </p:spPr>
        <p:txBody>
          <a:bodyPr wrap="square" rtlCol="0">
            <a:spAutoFit/>
          </a:bodyPr>
          <a:lstStyle/>
          <a:p>
            <a:pPr algn="ctr">
              <a:lnSpc>
                <a:spcPct val="107000"/>
              </a:lnSpc>
            </a:pPr>
            <a:r>
              <a:rPr lang="it-IT"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IMPUGNAZIONE DELLE SANZIONI DISCIPLINARI</a:t>
            </a:r>
          </a:p>
          <a:p>
            <a:pPr algn="ctr">
              <a:lnSpc>
                <a:spcPct val="107000"/>
              </a:lnSpc>
            </a:pP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Come noto le sanzioni disciplinari possono essere impugnate innanzi il Giudice del Lavoro competente per territorio, incardinando un procedimento con apposito ricorso ex art. 414 c.p.c. In tal caso si instaura un vero e proprio giudizio.</a:t>
            </a:r>
            <a:endParaRPr lang="it-IT"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Riguardo a quest’ultimo punto può risultare utile far rilevare che, a seguito dell’intervento legislativo della riforma “Madia”, che ha aggiunto all’art. 63 del d. lgs. 165/2001 il comma 2-bis, è stato attribuito al  giudice del lavoro il potere di rideterminare la sanzione disciplinare annullata per difetto di proporzionalità:</a:t>
            </a:r>
            <a:r>
              <a:rPr lang="it-IT" dirty="0">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07000"/>
              </a:lnSpc>
            </a:pPr>
            <a:r>
              <a:rPr lang="it-IT"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“Nel caso di annullamento della sanzione disciplinare per difetto di proporzionalità, il giudice può rideterminare la sanzione, in applicazione delle disposizioni normative e contrattuali vigenti, tenendo conto della gravità del comportamento e dello specifico interesse pubblico violato.”</a:t>
            </a:r>
          </a:p>
          <a:p>
            <a:pPr algn="just">
              <a:lnSpc>
                <a:spcPct val="107000"/>
              </a:lnSpc>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L’azione, ad eccezione del caso dell’impugnazione del licenziamento disciplinare (per il quale vige lo speciale regime di decadenza di 60 giorni per l’impugnazione stragiudiziale e poi di 180 giorni per il deposito del ricorso) è soggetta al termine decennale di prescrizione (Cass. 23 aprile 1990 n. 3357) salvo sia intervenuta acquiescenza del lavoratore attraverso un comportamento positivo (Cass. 30 marzo 2006 n. 7546).</a:t>
            </a:r>
          </a:p>
          <a:p>
            <a:pPr algn="just">
              <a:lnSpc>
                <a:spcPct val="107000"/>
              </a:lnSpc>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Passando ai contenuti dell’impugnazione, il lavoratore naturalmente può contestare il merito del provvedimento disciplinare, vale a dire la veridicità dei fatti a lui addebitati; o addurre la sua estraneità ai medesimi; oppure, ancora, sostenere la non imputabilità della mancanza disciplinare (Cass. 21680 del 2008).</a:t>
            </a:r>
          </a:p>
        </p:txBody>
      </p:sp>
    </p:spTree>
    <p:extLst>
      <p:ext uri="{BB962C8B-B14F-4D97-AF65-F5344CB8AC3E}">
        <p14:creationId xmlns:p14="http://schemas.microsoft.com/office/powerpoint/2010/main" val="32490576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75</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729673" y="277452"/>
            <a:ext cx="10252365" cy="4783489"/>
          </a:xfrm>
          <a:prstGeom prst="rect">
            <a:avLst/>
          </a:prstGeom>
          <a:noFill/>
        </p:spPr>
        <p:txBody>
          <a:bodyPr wrap="square" rtlCol="0">
            <a:spAutoFit/>
          </a:bodyPr>
          <a:lstStyle/>
          <a:p>
            <a:pPr algn="just">
              <a:lnSpc>
                <a:spcPct val="107000"/>
              </a:lnSpc>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Egli può anche (o solo) svolgere rilievi formali per l’inosservanza delle procedure previste dalla legge al fine del rispetto del principio del contraddittorio (in primis dall’art. 7 Stat. Lav. Ad esempio per l’assenza della preventiva contestazione scritta dell’addebito; per la mancata audizione a difesa) e/o delle norme collettive (ad esempio essendo stata la sanzione irrogata oltre il termine massimo previsto dal CCNL).</a:t>
            </a:r>
          </a:p>
          <a:p>
            <a:pPr algn="just">
              <a:lnSpc>
                <a:spcPct val="107000"/>
              </a:lnSpc>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Come già ricordato il datore di lavoro non può contestare fatti nuovi o diversi durante il giudizio, mentre il lavoratore può far valere fatti e circostanze a propria difesa non utilizzate in precedenza nel procedimento disciplinare (Cass. 4050 del 2004).</a:t>
            </a:r>
          </a:p>
          <a:p>
            <a:pPr algn="just">
              <a:lnSpc>
                <a:spcPct val="107000"/>
              </a:lnSpc>
            </a:pPr>
            <a:endParaRPr lang="it-I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 limiti del potere del giudice possono così riassumersi:</a:t>
            </a:r>
          </a:p>
          <a:p>
            <a:pPr marL="285750" indent="-285750" algn="just">
              <a:lnSpc>
                <a:spcPct val="107000"/>
              </a:lnSpc>
              <a:buFontTx/>
              <a:buChar char="-"/>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Il giudice non può adottare una sanzione più grave rispetto a quella prevista dal contratto collettivo (Cass. n. 24799 del 2016);</a:t>
            </a:r>
          </a:p>
          <a:p>
            <a:pPr marL="285750" indent="-285750" algn="just">
              <a:lnSpc>
                <a:spcPct val="107000"/>
              </a:lnSpc>
              <a:buFontTx/>
              <a:buChar char="-"/>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Anche all’inosservanza delle disposizioni sul procedimento consegue la sanzione della nullità del provvedimento disciplinare (art. 1418 c.c.) per mancanza di un presupposto essenziale di validità dell’atto (Cass. 13804 del 2017).</a:t>
            </a:r>
          </a:p>
          <a:p>
            <a:pPr marL="285750" indent="-285750" algn="just">
              <a:lnSpc>
                <a:spcPct val="107000"/>
              </a:lnSpc>
              <a:buFontTx/>
              <a:buChar char="-"/>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Il Giudice modificare e ridurre la sanzione disciplinare.</a:t>
            </a:r>
          </a:p>
          <a:p>
            <a:pPr algn="just">
              <a:lnSpc>
                <a:spcPct val="107000"/>
              </a:lnSpc>
            </a:pPr>
            <a:endParaRPr lang="it-IT" sz="1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8362041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76</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683491" y="951705"/>
            <a:ext cx="10825018" cy="4750596"/>
          </a:xfrm>
          <a:prstGeom prst="rect">
            <a:avLst/>
          </a:prstGeom>
          <a:noFill/>
        </p:spPr>
        <p:txBody>
          <a:bodyPr wrap="square" rtlCol="0">
            <a:spAutoFit/>
          </a:bodyPr>
          <a:lstStyle/>
          <a:p>
            <a:pPr algn="just">
              <a:lnSpc>
                <a:spcPct val="107000"/>
              </a:lnSpc>
            </a:pPr>
            <a:r>
              <a:rPr lang="it-IT" u="sng"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La presentazione del ricorso non sospende la sanzione inflitta, che </a:t>
            </a:r>
            <a:r>
              <a:rPr lang="it-IT" b="1" u="sng"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potrà essere sospesa soltanto se il lavoratore abbia prodotto istanza cautelare e il giudice ne abbia disposto l’accoglimento.</a:t>
            </a:r>
          </a:p>
          <a:p>
            <a:pPr algn="just">
              <a:lnSpc>
                <a:spcPct val="107000"/>
              </a:lnSpc>
            </a:pPr>
            <a:endParaRPr lang="it-IT" u="sng"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Per quanto concerne la difesa in giudizio, allorquando trattasi di controversie relative a rapporti di lavoro dei dipendenti delle Pubbliche Amministrazioni, l’art. 417-bis c.p.c.  ha stabilito che, limitatamente al giudizio di 1° grado, le amministrazioni possono avvalersi dei propri impiegati che, ovviamente, dovranno avere una specifica competenza.</a:t>
            </a:r>
          </a:p>
          <a:p>
            <a:pPr algn="just">
              <a:lnSpc>
                <a:spcPct val="107000"/>
              </a:lnSpc>
            </a:pPr>
            <a:endPar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Competente sarà il Tribunale Ordinario, in veste di Giudice del lavoro, nella cui circoscrizione di competenza il lavoratore presta e/o prestava servizio.</a:t>
            </a:r>
          </a:p>
          <a:p>
            <a:pPr algn="just">
              <a:lnSpc>
                <a:spcPct val="107000"/>
              </a:lnSpc>
            </a:pPr>
            <a:endPar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Si ricorda che il giudizio di lavoro è un giudizio caratterizzato prevalentemente dall’oralità e che oggi a seguito dell’ultima riforma del codice di procedura civile per l’impugnazione dei licenziamenti è stato previsto uno speciale rito con l’intento di rendere più spedito il giudizio lavoristico.</a:t>
            </a:r>
          </a:p>
          <a:p>
            <a:pPr algn="just">
              <a:lnSpc>
                <a:spcPct val="107000"/>
              </a:lnSpc>
            </a:pPr>
            <a:endParaRPr lang="it-IT" sz="1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endParaRPr lang="it-IT" sz="1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97342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77</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646545" y="626053"/>
            <a:ext cx="10677237" cy="4801314"/>
          </a:xfrm>
          <a:prstGeom prst="rect">
            <a:avLst/>
          </a:prstGeom>
          <a:noFill/>
        </p:spPr>
        <p:txBody>
          <a:bodyPr wrap="square" rtlCol="0">
            <a:spAutoFit/>
          </a:bodyPr>
          <a:lstStyle/>
          <a:p>
            <a:pPr algn="ctr"/>
            <a:r>
              <a:rPr lang="it-IT" b="1" dirty="0">
                <a:solidFill>
                  <a:srgbClr val="000000"/>
                </a:solidFill>
                <a:latin typeface="Times New Roman" panose="02020603050405020304" pitchFamily="18" charset="0"/>
                <a:ea typeface="Calibri" panose="020F0502020204030204" pitchFamily="34" charset="0"/>
              </a:rPr>
              <a:t>Modalità di conciliazione </a:t>
            </a:r>
          </a:p>
          <a:p>
            <a:pPr algn="ctr"/>
            <a:endParaRPr lang="it-IT" b="1" dirty="0">
              <a:solidFill>
                <a:srgbClr val="000000"/>
              </a:solidFill>
              <a:latin typeface="Times New Roman" panose="02020603050405020304" pitchFamily="18" charset="0"/>
              <a:ea typeface="Calibri" panose="020F0502020204030204" pitchFamily="34" charset="0"/>
            </a:endParaRPr>
          </a:p>
          <a:p>
            <a:pPr algn="just"/>
            <a:r>
              <a:rPr lang="it-IT" dirty="0">
                <a:solidFill>
                  <a:srgbClr val="000000"/>
                </a:solidFill>
                <a:latin typeface="Times New Roman" panose="02020603050405020304" pitchFamily="18" charset="0"/>
                <a:ea typeface="Calibri" panose="020F0502020204030204" pitchFamily="34" charset="0"/>
              </a:rPr>
              <a:t>L’art 55, c. 3 del Dlgs 165/2001 (modificato da Brunetta), prevede modalità di conciliazione non obbligatoria per le </a:t>
            </a:r>
            <a:r>
              <a:rPr lang="it-IT" b="1" dirty="0">
                <a:solidFill>
                  <a:srgbClr val="000000"/>
                </a:solidFill>
                <a:latin typeface="Times New Roman" panose="02020603050405020304" pitchFamily="18" charset="0"/>
                <a:ea typeface="Calibri" panose="020F0502020204030204" pitchFamily="34" charset="0"/>
              </a:rPr>
              <a:t>infrazioni non sanzionabili con il licenziamento</a:t>
            </a:r>
            <a:r>
              <a:rPr lang="it-IT" dirty="0">
                <a:solidFill>
                  <a:srgbClr val="000000"/>
                </a:solidFill>
                <a:latin typeface="Times New Roman" panose="02020603050405020304" pitchFamily="18" charset="0"/>
                <a:ea typeface="Calibri" panose="020F0502020204030204" pitchFamily="34" charset="0"/>
              </a:rPr>
              <a:t>. Si riporta il passaggio normativo: “</a:t>
            </a:r>
            <a:r>
              <a:rPr lang="it-IT" i="1" dirty="0">
                <a:solidFill>
                  <a:srgbClr val="000000"/>
                </a:solidFill>
                <a:latin typeface="Times New Roman" panose="02020603050405020304" pitchFamily="18" charset="0"/>
                <a:ea typeface="Calibri" panose="020F0502020204030204" pitchFamily="34" charset="0"/>
              </a:rPr>
              <a:t>c. 3 La contrattazione collettiva non può istituire procedure di impugnazione dei provvedimenti disciplinari. Resta salva la facoltà di disciplinare mediante i contratti collettivi procedure di conciliazione non obbligatoria, fuori dei casi per i quali </a:t>
            </a:r>
            <a:r>
              <a:rPr lang="it-IT" i="1" dirty="0" err="1">
                <a:solidFill>
                  <a:srgbClr val="000000"/>
                </a:solidFill>
                <a:latin typeface="Times New Roman" panose="02020603050405020304" pitchFamily="18" charset="0"/>
                <a:ea typeface="Calibri" panose="020F0502020204030204" pitchFamily="34" charset="0"/>
              </a:rPr>
              <a:t>e'</a:t>
            </a:r>
            <a:r>
              <a:rPr lang="it-IT" i="1" dirty="0">
                <a:solidFill>
                  <a:srgbClr val="000000"/>
                </a:solidFill>
                <a:latin typeface="Times New Roman" panose="02020603050405020304" pitchFamily="18" charset="0"/>
                <a:ea typeface="Calibri" panose="020F0502020204030204" pitchFamily="34" charset="0"/>
              </a:rPr>
              <a:t> prevista la sanzione disciplinare del licenziamento, da instaurarsi e concludersi entro un termine non superiore a </a:t>
            </a:r>
            <a:r>
              <a:rPr lang="it-IT" b="1" i="1" dirty="0">
                <a:solidFill>
                  <a:srgbClr val="000000"/>
                </a:solidFill>
                <a:latin typeface="Times New Roman" panose="02020603050405020304" pitchFamily="18" charset="0"/>
                <a:ea typeface="Calibri" panose="020F0502020204030204" pitchFamily="34" charset="0"/>
              </a:rPr>
              <a:t>trenta giorni dalla contestazione dell'addebito </a:t>
            </a:r>
            <a:r>
              <a:rPr lang="it-IT" i="1" dirty="0">
                <a:solidFill>
                  <a:srgbClr val="000000"/>
                </a:solidFill>
                <a:latin typeface="Times New Roman" panose="02020603050405020304" pitchFamily="18" charset="0"/>
                <a:ea typeface="Calibri" panose="020F0502020204030204" pitchFamily="34" charset="0"/>
              </a:rPr>
              <a:t>e comunque prima dell'irrogazione della sanzione. La </a:t>
            </a:r>
            <a:r>
              <a:rPr lang="it-IT" b="1" i="1" dirty="0">
                <a:solidFill>
                  <a:srgbClr val="000000"/>
                </a:solidFill>
                <a:latin typeface="Times New Roman" panose="02020603050405020304" pitchFamily="18" charset="0"/>
                <a:ea typeface="Calibri" panose="020F0502020204030204" pitchFamily="34" charset="0"/>
              </a:rPr>
              <a:t>sanzione concordemente determinata</a:t>
            </a:r>
            <a:r>
              <a:rPr lang="it-IT" i="1" dirty="0">
                <a:solidFill>
                  <a:srgbClr val="000000"/>
                </a:solidFill>
                <a:latin typeface="Times New Roman" panose="02020603050405020304" pitchFamily="18" charset="0"/>
                <a:ea typeface="Calibri" panose="020F0502020204030204" pitchFamily="34" charset="0"/>
              </a:rPr>
              <a:t> all'esito di tali procedure non può essere di specie diversa da quella prevista, dalla legge o dal contratto collettivo, per l'infrazione per la quale si procede e </a:t>
            </a:r>
            <a:r>
              <a:rPr lang="it-IT" b="1" i="1" dirty="0">
                <a:solidFill>
                  <a:srgbClr val="000000"/>
                </a:solidFill>
                <a:latin typeface="Times New Roman" panose="02020603050405020304" pitchFamily="18" charset="0"/>
                <a:ea typeface="Calibri" panose="020F0502020204030204" pitchFamily="34" charset="0"/>
              </a:rPr>
              <a:t>non è soggetta ad impugnazione</a:t>
            </a:r>
            <a:r>
              <a:rPr lang="it-IT" i="1" dirty="0">
                <a:solidFill>
                  <a:srgbClr val="000000"/>
                </a:solidFill>
                <a:latin typeface="Times New Roman" panose="02020603050405020304" pitchFamily="18" charset="0"/>
                <a:ea typeface="Calibri" panose="020F0502020204030204" pitchFamily="34" charset="0"/>
              </a:rPr>
              <a:t>. I </a:t>
            </a:r>
            <a:r>
              <a:rPr lang="it-IT" b="1" i="1" dirty="0">
                <a:solidFill>
                  <a:srgbClr val="000000"/>
                </a:solidFill>
                <a:latin typeface="Times New Roman" panose="02020603050405020304" pitchFamily="18" charset="0"/>
                <a:ea typeface="Calibri" panose="020F0502020204030204" pitchFamily="34" charset="0"/>
              </a:rPr>
              <a:t>termini del procedimento disciplinare restano sospesi dalla data di apertura della procedura conciliativa e riprendono a decorrere nel caso di conclusione con esito negativo</a:t>
            </a:r>
            <a:r>
              <a:rPr lang="it-IT" i="1" dirty="0">
                <a:solidFill>
                  <a:srgbClr val="000000"/>
                </a:solidFill>
                <a:latin typeface="Times New Roman" panose="02020603050405020304" pitchFamily="18" charset="0"/>
                <a:ea typeface="Calibri" panose="020F0502020204030204" pitchFamily="34" charset="0"/>
              </a:rPr>
              <a:t>. Il contratto collettivo definisce gli atti della procedura conciliativa che ne determinano l'inizio e la conclusione</a:t>
            </a:r>
            <a:r>
              <a:rPr lang="it-IT" dirty="0">
                <a:solidFill>
                  <a:srgbClr val="000000"/>
                </a:solidFill>
                <a:latin typeface="Times New Roman" panose="02020603050405020304" pitchFamily="18" charset="0"/>
                <a:ea typeface="Calibri" panose="020F0502020204030204" pitchFamily="34" charset="0"/>
              </a:rPr>
              <a:t>”. </a:t>
            </a:r>
          </a:p>
          <a:p>
            <a:pPr algn="just"/>
            <a:endParaRPr lang="it-IT" dirty="0">
              <a:solidFill>
                <a:srgbClr val="000000"/>
              </a:solidFill>
              <a:effectLst/>
              <a:latin typeface="Times New Roman" panose="02020603050405020304" pitchFamily="18" charset="0"/>
              <a:ea typeface="Calibri" panose="020F0502020204030204" pitchFamily="34" charset="0"/>
            </a:endParaRPr>
          </a:p>
          <a:p>
            <a:pPr algn="just"/>
            <a:r>
              <a:rPr lang="it-IT" dirty="0">
                <a:solidFill>
                  <a:srgbClr val="000000"/>
                </a:solidFill>
                <a:effectLst/>
                <a:latin typeface="Times New Roman" panose="02020603050405020304" pitchFamily="18" charset="0"/>
                <a:ea typeface="Calibri" panose="020F0502020204030204" pitchFamily="34" charset="0"/>
              </a:rPr>
              <a:t>La procedura di conciliazione, dunque, è finalizzata a determinare una sanzione concordata (una sorta di patteggiamento) tra il dipendente e l’amministrazione, ai sensi dell’art.55, c.3 del Dlgs 165/2001, novellato dal decreto Brunetta. </a:t>
            </a:r>
          </a:p>
        </p:txBody>
      </p:sp>
    </p:spTree>
    <p:extLst>
      <p:ext uri="{BB962C8B-B14F-4D97-AF65-F5344CB8AC3E}">
        <p14:creationId xmlns:p14="http://schemas.microsoft.com/office/powerpoint/2010/main" val="267456594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78</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498764" y="469034"/>
            <a:ext cx="11037455" cy="5516447"/>
          </a:xfrm>
          <a:prstGeom prst="rect">
            <a:avLst/>
          </a:prstGeom>
          <a:noFill/>
        </p:spPr>
        <p:txBody>
          <a:bodyPr wrap="square" rtlCol="0">
            <a:spAutoFit/>
          </a:bodyPr>
          <a:lstStyle/>
          <a:p>
            <a:pPr algn="just"/>
            <a:r>
              <a:rPr lang="it-IT" b="1" dirty="0">
                <a:solidFill>
                  <a:srgbClr val="000000"/>
                </a:solidFill>
                <a:latin typeface="Times New Roman" panose="02020603050405020304" pitchFamily="18" charset="0"/>
                <a:ea typeface="Calibri" panose="020F0502020204030204" pitchFamily="34" charset="0"/>
              </a:rPr>
              <a:t>I CCNL possono prevedere modalità di conciliazione non obbligatoria, al di fuori dei casi per cui è prevista la sanzione del licenziamento (con o senza preavviso</a:t>
            </a:r>
            <a:r>
              <a:rPr lang="it-IT" dirty="0">
                <a:solidFill>
                  <a:srgbClr val="000000"/>
                </a:solidFill>
                <a:latin typeface="Times New Roman" panose="02020603050405020304" pitchFamily="18" charset="0"/>
                <a:ea typeface="Calibri" panose="020F0502020204030204" pitchFamily="34" charset="0"/>
              </a:rPr>
              <a:t>). La conciliazione, in ogni caso, deve concludersi entro 30 giorni dalla notifica della contestazione d’addebito e, comunque, prima dell’irrogazione della sanzione. Una volta attivata la procedura di conciliazione, decorsi i 30 giorni la procedura si estingue, anche se è in fase di svolgimento.</a:t>
            </a:r>
          </a:p>
          <a:p>
            <a:pPr algn="just"/>
            <a:endParaRPr lang="it-IT" dirty="0">
              <a:solidFill>
                <a:srgbClr val="000000"/>
              </a:solidFill>
              <a:effectLst/>
              <a:latin typeface="Times New Roman" panose="02020603050405020304" pitchFamily="18" charset="0"/>
              <a:ea typeface="Calibri" panose="020F0502020204030204" pitchFamily="34" charset="0"/>
            </a:endParaRPr>
          </a:p>
          <a:p>
            <a:pPr algn="just"/>
            <a:r>
              <a:rPr lang="it-IT" dirty="0">
                <a:solidFill>
                  <a:srgbClr val="000000"/>
                </a:solidFill>
                <a:effectLst/>
                <a:latin typeface="Times New Roman" panose="02020603050405020304" pitchFamily="18" charset="0"/>
                <a:ea typeface="Calibri" panose="020F0502020204030204" pitchFamily="34" charset="0"/>
              </a:rPr>
              <a:t>Il nuovo CCNL ha previsto </a:t>
            </a:r>
            <a:r>
              <a:rPr lang="it-IT" b="1" dirty="0">
                <a:solidFill>
                  <a:srgbClr val="000000"/>
                </a:solidFill>
                <a:effectLst/>
                <a:latin typeface="Times New Roman" panose="02020603050405020304" pitchFamily="18" charset="0"/>
                <a:ea typeface="Calibri" panose="020F0502020204030204" pitchFamily="34" charset="0"/>
              </a:rPr>
              <a:t>all’articolo 29 </a:t>
            </a:r>
            <a:r>
              <a:rPr lang="it-IT" b="1" dirty="0">
                <a:solidFill>
                  <a:srgbClr val="000000"/>
                </a:solidFill>
                <a:latin typeface="Times New Roman" panose="02020603050405020304" pitchFamily="18" charset="0"/>
                <a:ea typeface="Calibri" panose="020F0502020204030204" pitchFamily="34" charset="0"/>
              </a:rPr>
              <a:t>– «</a:t>
            </a:r>
            <a:r>
              <a:rPr lang="it-IT" b="1" dirty="0">
                <a:solidFill>
                  <a:srgbClr val="000000"/>
                </a:solidFill>
                <a:effectLst/>
                <a:latin typeface="Times New Roman" panose="02020603050405020304" pitchFamily="18" charset="0"/>
                <a:ea typeface="Calibri" panose="020F0502020204030204" pitchFamily="34" charset="0"/>
              </a:rPr>
              <a:t>Determinazione concordata della sanzione» - </a:t>
            </a:r>
            <a:r>
              <a:rPr lang="it-IT" dirty="0">
                <a:solidFill>
                  <a:srgbClr val="000000"/>
                </a:solidFill>
                <a:effectLst/>
                <a:latin typeface="Times New Roman" panose="02020603050405020304" pitchFamily="18" charset="0"/>
                <a:ea typeface="Calibri" panose="020F0502020204030204" pitchFamily="34" charset="0"/>
              </a:rPr>
              <a:t>una procedura conciliativa, facoltativa, da porre in essere per la determinazione della sanzione disciplinare. </a:t>
            </a:r>
          </a:p>
          <a:p>
            <a:pPr algn="just"/>
            <a:r>
              <a:rPr lang="it-IT" dirty="0">
                <a:solidFill>
                  <a:srgbClr val="000000"/>
                </a:solidFill>
                <a:effectLst/>
                <a:latin typeface="Times New Roman" panose="02020603050405020304" pitchFamily="18" charset="0"/>
                <a:ea typeface="Calibri" panose="020F0502020204030204" pitchFamily="34" charset="0"/>
              </a:rPr>
              <a:t>Procedura che si instaura ad istanza di parte </a:t>
            </a:r>
            <a:r>
              <a:rPr lang="it-IT" b="1" u="sng" dirty="0">
                <a:solidFill>
                  <a:srgbClr val="000000"/>
                </a:solidFill>
                <a:effectLst/>
                <a:latin typeface="Times New Roman" panose="02020603050405020304" pitchFamily="18" charset="0"/>
                <a:ea typeface="Calibri" panose="020F0502020204030204" pitchFamily="34" charset="0"/>
              </a:rPr>
              <a:t>entro 5 giorni </a:t>
            </a:r>
            <a:r>
              <a:rPr lang="it-IT" b="1" dirty="0">
                <a:solidFill>
                  <a:srgbClr val="000000"/>
                </a:solidFill>
                <a:effectLst/>
                <a:latin typeface="Times New Roman" panose="02020603050405020304" pitchFamily="18" charset="0"/>
                <a:ea typeface="Calibri" panose="020F0502020204030204" pitchFamily="34" charset="0"/>
              </a:rPr>
              <a:t>successivi all’audizione del dipendente per il contraddittorio a sua difesa. </a:t>
            </a:r>
          </a:p>
          <a:p>
            <a:pPr algn="just"/>
            <a:r>
              <a:rPr lang="it-IT" b="1" dirty="0">
                <a:solidFill>
                  <a:srgbClr val="000000"/>
                </a:solidFill>
                <a:effectLst/>
                <a:latin typeface="Times New Roman" panose="02020603050405020304" pitchFamily="18" charset="0"/>
                <a:ea typeface="Calibri" panose="020F0502020204030204" pitchFamily="34" charset="0"/>
              </a:rPr>
              <a:t>Dalla data della proposta sono sospesi i termini del procedimento disciplinare.</a:t>
            </a:r>
          </a:p>
          <a:p>
            <a:pPr algn="just">
              <a:lnSpc>
                <a:spcPct val="107000"/>
              </a:lnSpc>
            </a:pPr>
            <a:r>
              <a:rPr lang="it-IT"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 proposta deve contenere una sommaria prospettazione dei fatti, delle risultanze del contraddittorio e la proposta in ordine alla misura della sanzione ritenuta applicabile. </a:t>
            </a:r>
          </a:p>
          <a:p>
            <a:pPr algn="just">
              <a:lnSpc>
                <a:spcPct val="107000"/>
              </a:lnSpc>
            </a:pPr>
            <a:r>
              <a:rPr lang="it-IT"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La mancata formulazione della proposta entro i 5 giorni è di natura decadenziale </a:t>
            </a: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 non potrà essere più richiesta dalle parti.</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La controparte dovrà accettare o meno la proposta entro 5 giorni dal ricevimento della stessa. Anche tale termine è decadenziale.</a:t>
            </a:r>
            <a:endParaRPr lang="it-IT" b="1"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it-IT"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Ove la proposta sia accettata l’autorità disciplinare effettua la convocazione nei tre giorni successivi e il dipendente può farsi assistere da un rappresentante sindacale o da un avvocato di fiducia.</a:t>
            </a:r>
          </a:p>
          <a:p>
            <a:pPr algn="just">
              <a:lnSpc>
                <a:spcPct val="107000"/>
              </a:lnSpc>
              <a:spcAft>
                <a:spcPts val="800"/>
              </a:spcAft>
            </a:pPr>
            <a:endParaRPr lang="it-IT"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259578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79</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591127" y="339725"/>
            <a:ext cx="11074400" cy="3802388"/>
          </a:xfrm>
          <a:prstGeom prst="rect">
            <a:avLst/>
          </a:prstGeom>
          <a:noFill/>
        </p:spPr>
        <p:txBody>
          <a:bodyPr wrap="square" rtlCol="0">
            <a:spAutoFit/>
          </a:bodyPr>
          <a:lstStyle/>
          <a:p>
            <a:pPr algn="just"/>
            <a:endParaRPr lang="it-IT" sz="1600"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it-IT" sz="1600"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«7. </a:t>
            </a:r>
            <a:r>
              <a:rPr lang="it-IT" sz="16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Se la procedura conciliativa ha esito positivo, l’accordo raggiunto è formalizzato in un apposito verbale sottoscritto dall’autorità disciplinare e dal dipendente e la sanzione concordata dalle parti, che non è soggetta ad impugnazione, può essere irrogata dall’autorità disciplinare competente. </a:t>
            </a:r>
            <a:endParaRPr lang="it-IT" sz="1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it-IT" sz="1600"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8. In caso di esito negativo, questo sarà riportato in apposito verbale e la procedura conciliativa si estingue, con conseguente ripresa del decorso dei termini del procedimento disciplinare, di cui all’articolo 55-bis del d.lgs. n. 165 del 2001. </a:t>
            </a:r>
            <a:endParaRPr lang="it-IT" sz="1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it-IT" sz="1600"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9. In ogni caso la procedura conciliativa deve concludersi entro il termine di trenta giorni dalla contestazione e comunque prima dell’irrogazione della sanzione. La scadenza di tale termine comporta la estinzione della procedura conciliativa eventualmente già avviata ed ancora in corso di svolgimento e la </a:t>
            </a:r>
            <a:r>
              <a:rPr lang="it-IT" sz="16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decadenza delle parti dalla facoltà di avvalersi ulteriormente della stessa</a:t>
            </a:r>
            <a:r>
              <a:rPr lang="it-IT" sz="1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p>
          <a:p>
            <a:pPr algn="just"/>
            <a:endParaRPr lang="it-IT" sz="1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r>
              <a:rPr lang="it-IT" sz="1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Importante è che:  “</a:t>
            </a:r>
            <a:r>
              <a:rPr lang="it-IT" sz="1600" b="1"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 La sanzione concordemente determinata in esito alla procedura conciliativa di cui al comma 1 non può essere di specie diversa da quella prevista dalla legge o dal contratto collettivo </a:t>
            </a:r>
            <a:r>
              <a:rPr lang="it-IT" sz="1600"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per l’infrazione per la quale si procede e non è soggetta ad impugnazione</a:t>
            </a:r>
            <a:r>
              <a:rPr lang="it-IT" sz="1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pPr>
            <a:endParaRPr lang="it-IT" sz="1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endParaRPr lang="it-IT" sz="1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219651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80</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32510" y="339725"/>
            <a:ext cx="11333017" cy="740139"/>
          </a:xfrm>
          <a:prstGeom prst="rect">
            <a:avLst/>
          </a:prstGeom>
          <a:noFill/>
        </p:spPr>
        <p:txBody>
          <a:bodyPr wrap="square" rtlCol="0">
            <a:spAutoFit/>
          </a:bodyPr>
          <a:lstStyle/>
          <a:p>
            <a:pPr algn="just">
              <a:lnSpc>
                <a:spcPct val="107000"/>
              </a:lnSpc>
              <a:spcAft>
                <a:spcPts val="800"/>
              </a:spcAft>
            </a:pPr>
            <a:endParaRPr lang="it-IT"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7FF0B8E5-C010-4EE8-B7B2-0E8DC4F1DF3F}"/>
              </a:ext>
            </a:extLst>
          </p:cNvPr>
          <p:cNvSpPr txBox="1"/>
          <p:nvPr/>
        </p:nvSpPr>
        <p:spPr>
          <a:xfrm>
            <a:off x="526473" y="450561"/>
            <a:ext cx="11139053" cy="5878532"/>
          </a:xfrm>
          <a:prstGeom prst="rect">
            <a:avLst/>
          </a:prstGeom>
          <a:noFill/>
        </p:spPr>
        <p:txBody>
          <a:bodyPr wrap="square" rtlCol="0">
            <a:spAutoFit/>
          </a:bodyPr>
          <a:lstStyle/>
          <a:p>
            <a:pPr algn="ctr"/>
            <a:r>
              <a:rPr lang="it-IT" b="1" dirty="0">
                <a:latin typeface="Times New Roman" panose="02020603050405020304" pitchFamily="18" charset="0"/>
                <a:cs typeface="Times New Roman" panose="02020603050405020304" pitchFamily="18" charset="0"/>
              </a:rPr>
              <a:t>Il docente durante l’anno di prova può essere sottoposto a procedimento disciplinare?</a:t>
            </a:r>
          </a:p>
          <a:p>
            <a:pPr algn="ctr"/>
            <a:endParaRPr lang="it-IT" b="1"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La risposta non può che essere affermativa in quanto anche durante l’anno di prova i docenti devono attenersi agli obblighi e ai doveri indicati dalla legge e sono sempre sottoposti al potere direttivo e disciplinare del datore di lavoro.</a:t>
            </a:r>
          </a:p>
          <a:p>
            <a:pPr algn="just"/>
            <a:r>
              <a:rPr lang="it-IT" dirty="0">
                <a:latin typeface="Times New Roman" panose="02020603050405020304" pitchFamily="18" charset="0"/>
                <a:cs typeface="Times New Roman" panose="02020603050405020304" pitchFamily="18" charset="0"/>
              </a:rPr>
              <a:t>Del resto tra i criteri di valutazione del periodo di prova vi è: </a:t>
            </a:r>
          </a:p>
          <a:p>
            <a:pPr marL="285750" indent="-28575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l’osservanza dei doveri connessi con lo status di dipendente pubblico e inerenti la funzione docente; </a:t>
            </a:r>
          </a:p>
          <a:p>
            <a:pPr marL="285750" indent="-28575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il possesso ed esercizio delle competenze relazionali, organizzative e gestionali; </a:t>
            </a:r>
          </a:p>
          <a:p>
            <a:pPr marL="285750" indent="-28575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possesso ed esercizio delle competenze di orientamento e di ricerca, documentazione e valutazione; </a:t>
            </a:r>
          </a:p>
          <a:p>
            <a:pPr marL="285750" indent="-285750" algn="just">
              <a:buFont typeface="Arial" panose="020B0604020202020204" pitchFamily="34" charset="0"/>
              <a:buChar char="•"/>
            </a:pPr>
            <a:r>
              <a:rPr lang="it-IT" dirty="0">
                <a:latin typeface="Times New Roman" panose="02020603050405020304" pitchFamily="18" charset="0"/>
                <a:cs typeface="Times New Roman" panose="02020603050405020304" pitchFamily="18" charset="0"/>
              </a:rPr>
              <a:t>partecipazione alle attività formative e raggiungimento degli obiettivi dalle stesse previsti, </a:t>
            </a:r>
          </a:p>
          <a:p>
            <a:pPr algn="just"/>
            <a:r>
              <a:rPr lang="it-IT" u="sng" dirty="0">
                <a:latin typeface="Times New Roman" panose="02020603050405020304" pitchFamily="18" charset="0"/>
                <a:cs typeface="Times New Roman" panose="02020603050405020304" pitchFamily="18" charset="0"/>
              </a:rPr>
              <a:t>quindi l’adempimento ai doveri e agli obblighi propri della figura del docente che abbiamo affrontato preliminarmente.</a:t>
            </a:r>
          </a:p>
          <a:p>
            <a:pPr algn="just"/>
            <a:endParaRPr lang="it-IT" u="sng"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Difatti il comportamento del docente, durante l’anno di prova, e quindi la sua capacità di agire secondo buona fede e di avere un comportamento rispettoso non solo delle istituzioni scolastiche, ma anche dei colleghi e degli alunni atto a porre in essere un percorso costruttivo di crescita è uno degli aspetti oggetto di valutazione.</a:t>
            </a:r>
          </a:p>
          <a:p>
            <a:pPr algn="just"/>
            <a:endParaRPr lang="it-IT" u="sng" dirty="0">
              <a:latin typeface="Times New Roman" panose="02020603050405020304" pitchFamily="18" charset="0"/>
              <a:cs typeface="Times New Roman" panose="02020603050405020304" pitchFamily="18" charset="0"/>
            </a:endParaRPr>
          </a:p>
          <a:p>
            <a:pPr algn="ctr"/>
            <a:r>
              <a:rPr lang="it-IT" b="1" dirty="0">
                <a:latin typeface="Times New Roman" panose="02020603050405020304" pitchFamily="18" charset="0"/>
                <a:cs typeface="Times New Roman" panose="02020603050405020304" pitchFamily="18" charset="0"/>
              </a:rPr>
              <a:t>L’eventuale irrogazione di una sanzione disciplinare non può condizionare in maniera aprioristica l’esito dell’anno di prova, ma anche in questo caso da applicarsi è il criterio della proporzionalità.</a:t>
            </a:r>
          </a:p>
          <a:p>
            <a:pPr algn="just"/>
            <a:endParaRPr lang="it-IT"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La presenza di una sanzione disciplinare (salvo i casi più grave) non è da sola sufficiente per il mancato superamento dell’anno di prova, ma con una adeguata motivazione può essere il motivo per il rifacimento dello stesso.</a:t>
            </a:r>
          </a:p>
          <a:p>
            <a:pPr algn="just"/>
            <a:endParaRPr lang="it-IT"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219207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81</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32510" y="339725"/>
            <a:ext cx="11333017" cy="740139"/>
          </a:xfrm>
          <a:prstGeom prst="rect">
            <a:avLst/>
          </a:prstGeom>
          <a:noFill/>
        </p:spPr>
        <p:txBody>
          <a:bodyPr wrap="square" rtlCol="0">
            <a:spAutoFit/>
          </a:bodyPr>
          <a:lstStyle/>
          <a:p>
            <a:pPr algn="just">
              <a:lnSpc>
                <a:spcPct val="107000"/>
              </a:lnSpc>
              <a:spcAft>
                <a:spcPts val="800"/>
              </a:spcAft>
            </a:pPr>
            <a:endParaRPr lang="it-IT"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7FF0B8E5-C010-4EE8-B7B2-0E8DC4F1DF3F}"/>
              </a:ext>
            </a:extLst>
          </p:cNvPr>
          <p:cNvSpPr txBox="1"/>
          <p:nvPr/>
        </p:nvSpPr>
        <p:spPr>
          <a:xfrm>
            <a:off x="415636" y="339725"/>
            <a:ext cx="11333017" cy="830997"/>
          </a:xfrm>
          <a:prstGeom prst="rect">
            <a:avLst/>
          </a:prstGeom>
          <a:noFill/>
        </p:spPr>
        <p:txBody>
          <a:bodyPr wrap="square" rtlCol="0">
            <a:spAutoFit/>
          </a:bodyPr>
          <a:lstStyle/>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p:txBody>
      </p:sp>
      <p:sp>
        <p:nvSpPr>
          <p:cNvPr id="5" name="CasellaDiTesto 4">
            <a:extLst>
              <a:ext uri="{FF2B5EF4-FFF2-40B4-BE49-F238E27FC236}">
                <a16:creationId xmlns:a16="http://schemas.microsoft.com/office/drawing/2014/main" id="{EF1DCE7D-259A-425E-A7EE-3F770CE667A4}"/>
              </a:ext>
            </a:extLst>
          </p:cNvPr>
          <p:cNvSpPr txBox="1"/>
          <p:nvPr/>
        </p:nvSpPr>
        <p:spPr>
          <a:xfrm>
            <a:off x="415636" y="339725"/>
            <a:ext cx="11443854" cy="5878532"/>
          </a:xfrm>
          <a:prstGeom prst="rect">
            <a:avLst/>
          </a:prstGeom>
          <a:noFill/>
        </p:spPr>
        <p:txBody>
          <a:bodyPr wrap="square" rtlCol="0">
            <a:spAutoFit/>
          </a:bodyPr>
          <a:lstStyle/>
          <a:p>
            <a:pPr algn="ctr"/>
            <a:r>
              <a:rPr lang="it-IT" b="1" dirty="0">
                <a:latin typeface="Times New Roman" panose="02020603050405020304" pitchFamily="18" charset="0"/>
                <a:cs typeface="Times New Roman" panose="02020603050405020304" pitchFamily="18" charset="0"/>
              </a:rPr>
              <a:t>Il caso: </a:t>
            </a:r>
          </a:p>
          <a:p>
            <a:pPr algn="just"/>
            <a:r>
              <a:rPr lang="it-IT" dirty="0">
                <a:latin typeface="Times New Roman" panose="02020603050405020304" pitchFamily="18" charset="0"/>
                <a:cs typeface="Times New Roman" panose="02020603050405020304" pitchFamily="18" charset="0"/>
              </a:rPr>
              <a:t>Un docente in anno di prova è stato assente per più giorni; specificatamente dovendosi recare fuori regione per delle analisi cliniche, ha richiesto una giornata di permesso non retribuito il giovedì e una di assenza per visita medica specialistica (art.17 del CCNL) il venerdì.</a:t>
            </a:r>
          </a:p>
          <a:p>
            <a:pPr algn="just"/>
            <a:r>
              <a:rPr lang="it-IT" dirty="0">
                <a:latin typeface="Times New Roman" panose="02020603050405020304" pitchFamily="18" charset="0"/>
                <a:cs typeface="Times New Roman" panose="02020603050405020304" pitchFamily="18" charset="0"/>
              </a:rPr>
              <a:t>Il lunedì seguente ha presentato un certificato di malattia ed è stato assente l'intera settimana.</a:t>
            </a:r>
          </a:p>
          <a:p>
            <a:pPr algn="just"/>
            <a:r>
              <a:rPr lang="it-IT" dirty="0">
                <a:latin typeface="Times New Roman" panose="02020603050405020304" pitchFamily="18" charset="0"/>
                <a:cs typeface="Times New Roman" panose="02020603050405020304" pitchFamily="18" charset="0"/>
              </a:rPr>
              <a:t>La segreteria ha quindi provveduto a contattarlo per chiedergli il giustificativo della giornata del venerdì precedente ma lo stesso ha dichiarato di essere stato male e di non essersi potuto recare a fare le analisi.</a:t>
            </a:r>
          </a:p>
          <a:p>
            <a:pPr algn="just"/>
            <a:r>
              <a:rPr lang="it-IT" dirty="0">
                <a:latin typeface="Times New Roman" panose="02020603050405020304" pitchFamily="18" charset="0"/>
                <a:cs typeface="Times New Roman" panose="02020603050405020304" pitchFamily="18" charset="0"/>
              </a:rPr>
              <a:t>L'assenza è stata quindi processata da SIDI come ingiustificata e come tale trattata ai fini economici, con la decurtazione di 1/30 della retribuzione mensile.</a:t>
            </a:r>
          </a:p>
          <a:p>
            <a:pPr algn="just"/>
            <a:r>
              <a:rPr lang="it-IT" dirty="0">
                <a:latin typeface="Times New Roman" panose="02020603050405020304" pitchFamily="18" charset="0"/>
                <a:cs typeface="Times New Roman" panose="02020603050405020304" pitchFamily="18" charset="0"/>
              </a:rPr>
              <a:t>Segnalato inoltre l'episodio all'Ufficio Provvedimenti Disciplinari dell'USR, veniva risposto che non è di loro competenza prendere provvedimenti verso il docente ma che spetta al Dirigente Scolastico.</a:t>
            </a:r>
          </a:p>
          <a:p>
            <a:pPr algn="just"/>
            <a:r>
              <a:rPr lang="it-IT" dirty="0">
                <a:latin typeface="Times New Roman" panose="02020603050405020304" pitchFamily="18" charset="0"/>
                <a:cs typeface="Times New Roman" panose="02020603050405020304" pitchFamily="18" charset="0"/>
              </a:rPr>
              <a:t>La disquisizione in merito potrebbe sembrare scontata, ma in varie occasioni si pensa che il dipendente durante il periodo di prova sia sottoposte a regole eccezionali rispetto a quelle dei docenti assunti a tempo indeterminato oltre il periodo di prova.</a:t>
            </a:r>
          </a:p>
          <a:p>
            <a:pPr algn="just"/>
            <a:r>
              <a:rPr lang="it-IT" dirty="0">
                <a:latin typeface="Times New Roman" panose="02020603050405020304" pitchFamily="18" charset="0"/>
                <a:cs typeface="Times New Roman" panose="02020603050405020304" pitchFamily="18" charset="0"/>
              </a:rPr>
              <a:t>Non poche volte i Dirigenti scolastici hanno eccepito, anche in caso di malattia, di non poter applicare gli istituti della sospensione o della provvisoria adesione a mansioni alternative durante il periodo di prova.</a:t>
            </a:r>
          </a:p>
          <a:p>
            <a:pPr algn="just"/>
            <a:r>
              <a:rPr lang="it-IT" dirty="0">
                <a:latin typeface="Times New Roman" panose="02020603050405020304" pitchFamily="18" charset="0"/>
                <a:cs typeface="Times New Roman" panose="02020603050405020304" pitchFamily="18" charset="0"/>
              </a:rPr>
              <a:t>Ebbene, a parere della posizione maggioritaria, il dipendente durante il periodo di prova è soggetto alle medesime regole del docente assunto a tempo indeterminato. Del resto il docente è tenuto a rispettare gli stessi obblighi e doveri del docente che ha superato il periodo di prova.</a:t>
            </a:r>
          </a:p>
          <a:p>
            <a:pPr algn="just"/>
            <a:r>
              <a:rPr lang="it-IT" dirty="0">
                <a:latin typeface="Times New Roman" panose="02020603050405020304" pitchFamily="18" charset="0"/>
                <a:cs typeface="Times New Roman" panose="02020603050405020304" pitchFamily="18" charset="0"/>
              </a:rPr>
              <a:t>Del resto anche il dipendente assunto a tempo determinato è sottoposto alla medesima normativa.</a:t>
            </a:r>
          </a:p>
          <a:p>
            <a:pPr algn="just"/>
            <a:endParaRPr lang="it-IT"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471927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82</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32510" y="339725"/>
            <a:ext cx="11333017" cy="740139"/>
          </a:xfrm>
          <a:prstGeom prst="rect">
            <a:avLst/>
          </a:prstGeom>
          <a:noFill/>
        </p:spPr>
        <p:txBody>
          <a:bodyPr wrap="square" rtlCol="0">
            <a:spAutoFit/>
          </a:bodyPr>
          <a:lstStyle/>
          <a:p>
            <a:pPr algn="just">
              <a:lnSpc>
                <a:spcPct val="107000"/>
              </a:lnSpc>
              <a:spcAft>
                <a:spcPts val="800"/>
              </a:spcAft>
            </a:pPr>
            <a:endParaRPr lang="it-IT"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7FF0B8E5-C010-4EE8-B7B2-0E8DC4F1DF3F}"/>
              </a:ext>
            </a:extLst>
          </p:cNvPr>
          <p:cNvSpPr txBox="1"/>
          <p:nvPr/>
        </p:nvSpPr>
        <p:spPr>
          <a:xfrm>
            <a:off x="415636" y="339725"/>
            <a:ext cx="11333017" cy="830997"/>
          </a:xfrm>
          <a:prstGeom prst="rect">
            <a:avLst/>
          </a:prstGeom>
          <a:noFill/>
        </p:spPr>
        <p:txBody>
          <a:bodyPr wrap="square" rtlCol="0">
            <a:spAutoFit/>
          </a:bodyPr>
          <a:lstStyle/>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p:txBody>
      </p:sp>
      <p:sp>
        <p:nvSpPr>
          <p:cNvPr id="5" name="CasellaDiTesto 4">
            <a:extLst>
              <a:ext uri="{FF2B5EF4-FFF2-40B4-BE49-F238E27FC236}">
                <a16:creationId xmlns:a16="http://schemas.microsoft.com/office/drawing/2014/main" id="{EF1DCE7D-259A-425E-A7EE-3F770CE667A4}"/>
              </a:ext>
            </a:extLst>
          </p:cNvPr>
          <p:cNvSpPr txBox="1"/>
          <p:nvPr/>
        </p:nvSpPr>
        <p:spPr>
          <a:xfrm>
            <a:off x="374073" y="635289"/>
            <a:ext cx="11443854" cy="5078313"/>
          </a:xfrm>
          <a:prstGeom prst="rect">
            <a:avLst/>
          </a:prstGeom>
          <a:noFill/>
        </p:spPr>
        <p:txBody>
          <a:bodyPr wrap="square" rtlCol="0">
            <a:spAutoFit/>
          </a:bodyPr>
          <a:lstStyle/>
          <a:p>
            <a:pPr algn="ctr"/>
            <a:r>
              <a:rPr lang="it-IT" b="1" dirty="0">
                <a:latin typeface="Times New Roman" panose="02020603050405020304" pitchFamily="18" charset="0"/>
                <a:cs typeface="Times New Roman" panose="02020603050405020304" pitchFamily="18" charset="0"/>
              </a:rPr>
              <a:t>Sanzioni e provvedimenti disciplinari per il Dirigente Scolastico.</a:t>
            </a:r>
          </a:p>
          <a:p>
            <a:pPr algn="just"/>
            <a:r>
              <a:rPr lang="it-IT" dirty="0">
                <a:latin typeface="Times New Roman" panose="02020603050405020304" pitchFamily="18" charset="0"/>
                <a:cs typeface="Times New Roman" panose="02020603050405020304" pitchFamily="18" charset="0"/>
              </a:rPr>
              <a:t>Il Dirigente Scolastico è la figura responsabile di comminare le sanzioni nel caso in cui i docenti od il personale ATA si trovino a commettere infrazioni. </a:t>
            </a:r>
          </a:p>
          <a:p>
            <a:pPr algn="just"/>
            <a:r>
              <a:rPr lang="it-IT" dirty="0">
                <a:latin typeface="Times New Roman" panose="02020603050405020304" pitchFamily="18" charset="0"/>
                <a:cs typeface="Times New Roman" panose="02020603050405020304" pitchFamily="18" charset="0"/>
              </a:rPr>
              <a:t>Tuttavia, lo stesso Dirigente Scolastico è soggetto a provvedimenti disciplinari se con il suo </a:t>
            </a:r>
            <a:r>
              <a:rPr lang="it-IT" dirty="0" err="1">
                <a:latin typeface="Times New Roman" panose="02020603050405020304" pitchFamily="18" charset="0"/>
                <a:cs typeface="Times New Roman" panose="02020603050405020304" pitchFamily="18" charset="0"/>
              </a:rPr>
              <a:t>agere</a:t>
            </a:r>
            <a:r>
              <a:rPr lang="it-IT" dirty="0">
                <a:latin typeface="Times New Roman" panose="02020603050405020304" pitchFamily="18" charset="0"/>
                <a:cs typeface="Times New Roman" panose="02020603050405020304" pitchFamily="18" charset="0"/>
              </a:rPr>
              <a:t> lede il regolamento, il decoro o la dignità dei “sottoposti” o della scuola stessa. </a:t>
            </a:r>
          </a:p>
          <a:p>
            <a:pPr algn="just"/>
            <a:r>
              <a:rPr lang="it-IT" dirty="0">
                <a:latin typeface="Times New Roman" panose="02020603050405020304" pitchFamily="18" charset="0"/>
                <a:cs typeface="Times New Roman" panose="02020603050405020304" pitchFamily="18" charset="0"/>
              </a:rPr>
              <a:t>A tal proposito, si riportano di seguito tutte le sanzioni disciplinari per i dirigenti scolastici nella scuola italiana a seguito della c.d. riforma Madia del 2017: </a:t>
            </a:r>
          </a:p>
          <a:p>
            <a:pPr algn="just"/>
            <a:r>
              <a:rPr lang="it-IT" b="1" dirty="0">
                <a:latin typeface="Times New Roman" panose="02020603050405020304" pitchFamily="18" charset="0"/>
                <a:cs typeface="Times New Roman" panose="02020603050405020304" pitchFamily="18" charset="0"/>
              </a:rPr>
              <a:t>1. </a:t>
            </a:r>
            <a:r>
              <a:rPr lang="it-IT" dirty="0">
                <a:latin typeface="Times New Roman" panose="02020603050405020304" pitchFamily="18" charset="0"/>
                <a:cs typeface="Times New Roman" panose="02020603050405020304" pitchFamily="18" charset="0"/>
              </a:rPr>
              <a:t>Sanzione pecuniaria da 150,00 € a 350,00 €;</a:t>
            </a:r>
          </a:p>
          <a:p>
            <a:pPr algn="just"/>
            <a:r>
              <a:rPr lang="it-IT" b="1" dirty="0">
                <a:latin typeface="Times New Roman" panose="02020603050405020304" pitchFamily="18" charset="0"/>
                <a:cs typeface="Times New Roman" panose="02020603050405020304" pitchFamily="18" charset="0"/>
              </a:rPr>
              <a:t>2. </a:t>
            </a:r>
            <a:r>
              <a:rPr lang="it-IT" dirty="0">
                <a:latin typeface="Times New Roman" panose="02020603050405020304" pitchFamily="18" charset="0"/>
                <a:cs typeface="Times New Roman" panose="02020603050405020304" pitchFamily="18" charset="0"/>
              </a:rPr>
              <a:t>sospensione dal servizio con privazione della retribuzione fino 15 giorni;</a:t>
            </a:r>
          </a:p>
          <a:p>
            <a:pPr algn="just"/>
            <a:r>
              <a:rPr lang="it-IT" b="1" dirty="0">
                <a:latin typeface="Times New Roman" panose="02020603050405020304" pitchFamily="18" charset="0"/>
                <a:cs typeface="Times New Roman" panose="02020603050405020304" pitchFamily="18" charset="0"/>
              </a:rPr>
              <a:t>3. </a:t>
            </a:r>
            <a:r>
              <a:rPr lang="it-IT" dirty="0">
                <a:latin typeface="Times New Roman" panose="02020603050405020304" pitchFamily="18" charset="0"/>
                <a:cs typeface="Times New Roman" panose="02020603050405020304" pitchFamily="18" charset="0"/>
              </a:rPr>
              <a:t>sospensione dal servizio con privazione della retribuzione fino a 3 mesi con la mancata attribuzione della retribuzione di risultato.</a:t>
            </a:r>
          </a:p>
          <a:p>
            <a:pPr algn="just"/>
            <a:r>
              <a:rPr lang="it-IT" b="1" dirty="0">
                <a:latin typeface="Times New Roman" panose="02020603050405020304" pitchFamily="18" charset="0"/>
                <a:cs typeface="Times New Roman" panose="02020603050405020304" pitchFamily="18" charset="0"/>
              </a:rPr>
              <a:t>4. </a:t>
            </a:r>
            <a:r>
              <a:rPr lang="it-IT" dirty="0">
                <a:latin typeface="Times New Roman" panose="02020603050405020304" pitchFamily="18" charset="0"/>
                <a:cs typeface="Times New Roman" panose="02020603050405020304" pitchFamily="18" charset="0"/>
              </a:rPr>
              <a:t>sospensione dal servizio con privazione della retribuzione da 3 giorni fino a 3 mesi;</a:t>
            </a:r>
          </a:p>
          <a:p>
            <a:pPr algn="just"/>
            <a:r>
              <a:rPr lang="it-IT" b="1" dirty="0">
                <a:latin typeface="Times New Roman" panose="02020603050405020304" pitchFamily="18" charset="0"/>
                <a:cs typeface="Times New Roman" panose="02020603050405020304" pitchFamily="18" charset="0"/>
              </a:rPr>
              <a:t>5. </a:t>
            </a:r>
            <a:r>
              <a:rPr lang="it-IT" dirty="0">
                <a:latin typeface="Times New Roman" panose="02020603050405020304" pitchFamily="18" charset="0"/>
                <a:cs typeface="Times New Roman" panose="02020603050405020304" pitchFamily="18" charset="0"/>
              </a:rPr>
              <a:t>sospensione dal servizio con privazione della retribuzione da 3 giorni fino a 6 mesi;</a:t>
            </a:r>
          </a:p>
          <a:p>
            <a:pPr algn="just"/>
            <a:r>
              <a:rPr lang="it-IT" b="1" dirty="0">
                <a:latin typeface="Times New Roman" panose="02020603050405020304" pitchFamily="18" charset="0"/>
                <a:cs typeface="Times New Roman" panose="02020603050405020304" pitchFamily="18" charset="0"/>
              </a:rPr>
              <a:t>6. </a:t>
            </a:r>
            <a:r>
              <a:rPr lang="it-IT" dirty="0">
                <a:latin typeface="Times New Roman" panose="02020603050405020304" pitchFamily="18" charset="0"/>
                <a:cs typeface="Times New Roman" panose="02020603050405020304" pitchFamily="18" charset="0"/>
              </a:rPr>
              <a:t>licenziamento con preavviso;</a:t>
            </a:r>
          </a:p>
          <a:p>
            <a:pPr algn="just"/>
            <a:r>
              <a:rPr lang="it-IT" b="1" dirty="0">
                <a:latin typeface="Times New Roman" panose="02020603050405020304" pitchFamily="18" charset="0"/>
                <a:cs typeface="Times New Roman" panose="02020603050405020304" pitchFamily="18" charset="0"/>
              </a:rPr>
              <a:t>7. </a:t>
            </a:r>
            <a:r>
              <a:rPr lang="it-IT" dirty="0">
                <a:latin typeface="Times New Roman" panose="02020603050405020304" pitchFamily="18" charset="0"/>
                <a:cs typeface="Times New Roman" panose="02020603050405020304" pitchFamily="18" charset="0"/>
              </a:rPr>
              <a:t>licenziamento senza preavviso.</a:t>
            </a:r>
          </a:p>
          <a:p>
            <a:pPr algn="just"/>
            <a:r>
              <a:rPr lang="it-IT" dirty="0">
                <a:latin typeface="Times New Roman" panose="02020603050405020304" pitchFamily="18" charset="0"/>
                <a:cs typeface="Times New Roman" panose="02020603050405020304" pitchFamily="18" charset="0"/>
              </a:rPr>
              <a:t>Sanzione Pecuniaria per Dirigente Scolastico da 150,00 € a 350,00 €. La sanzione pecuniaria da 150,00 € a 350,00 € per il Dirigente Scolastico viene irrogata dal Direttore Generale Ufficio Scolastico Regionale e il suo importo è incassato dal bilancio dell'Amministrazione. </a:t>
            </a:r>
          </a:p>
        </p:txBody>
      </p:sp>
    </p:spTree>
    <p:extLst>
      <p:ext uri="{BB962C8B-B14F-4D97-AF65-F5344CB8AC3E}">
        <p14:creationId xmlns:p14="http://schemas.microsoft.com/office/powerpoint/2010/main" val="231448706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83</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32510" y="339725"/>
            <a:ext cx="11333017" cy="740139"/>
          </a:xfrm>
          <a:prstGeom prst="rect">
            <a:avLst/>
          </a:prstGeom>
          <a:noFill/>
        </p:spPr>
        <p:txBody>
          <a:bodyPr wrap="square" rtlCol="0">
            <a:spAutoFit/>
          </a:bodyPr>
          <a:lstStyle/>
          <a:p>
            <a:pPr algn="just">
              <a:lnSpc>
                <a:spcPct val="107000"/>
              </a:lnSpc>
              <a:spcAft>
                <a:spcPts val="800"/>
              </a:spcAft>
            </a:pPr>
            <a:endParaRPr lang="it-IT"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7FF0B8E5-C010-4EE8-B7B2-0E8DC4F1DF3F}"/>
              </a:ext>
            </a:extLst>
          </p:cNvPr>
          <p:cNvSpPr txBox="1"/>
          <p:nvPr/>
        </p:nvSpPr>
        <p:spPr>
          <a:xfrm>
            <a:off x="415636" y="339725"/>
            <a:ext cx="11333017" cy="830997"/>
          </a:xfrm>
          <a:prstGeom prst="rect">
            <a:avLst/>
          </a:prstGeom>
          <a:noFill/>
        </p:spPr>
        <p:txBody>
          <a:bodyPr wrap="square" rtlCol="0">
            <a:spAutoFit/>
          </a:bodyPr>
          <a:lstStyle/>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p:txBody>
      </p:sp>
      <p:sp>
        <p:nvSpPr>
          <p:cNvPr id="5" name="CasellaDiTesto 4">
            <a:extLst>
              <a:ext uri="{FF2B5EF4-FFF2-40B4-BE49-F238E27FC236}">
                <a16:creationId xmlns:a16="http://schemas.microsoft.com/office/drawing/2014/main" id="{EF1DCE7D-259A-425E-A7EE-3F770CE667A4}"/>
              </a:ext>
            </a:extLst>
          </p:cNvPr>
          <p:cNvSpPr txBox="1"/>
          <p:nvPr/>
        </p:nvSpPr>
        <p:spPr>
          <a:xfrm>
            <a:off x="332510" y="260292"/>
            <a:ext cx="11443854" cy="5909310"/>
          </a:xfrm>
          <a:prstGeom prst="rect">
            <a:avLst/>
          </a:prstGeom>
          <a:noFill/>
        </p:spPr>
        <p:txBody>
          <a:bodyPr wrap="square" rtlCol="0">
            <a:spAutoFit/>
          </a:bodyPr>
          <a:lstStyle/>
          <a:p>
            <a:r>
              <a:rPr lang="it-IT" dirty="0">
                <a:latin typeface="Times New Roman" panose="02020603050405020304" pitchFamily="18" charset="0"/>
                <a:cs typeface="Times New Roman" panose="02020603050405020304" pitchFamily="18" charset="0"/>
              </a:rPr>
              <a:t>Il Dirigente Scolastico incorre in questa sanzione quando commette una delle infrazioni indicate nel comma 4 dell’articolo 16 del CCNL, ovvero: </a:t>
            </a:r>
          </a:p>
          <a:p>
            <a:r>
              <a:rPr lang="it-IT" i="1" dirty="0">
                <a:latin typeface="Times New Roman" panose="02020603050405020304" pitchFamily="18" charset="0"/>
                <a:cs typeface="Times New Roman" panose="02020603050405020304" pitchFamily="18" charset="0"/>
              </a:rPr>
              <a:t> “a) inosservanza delle direttive, dei provvedimenti e degli obblighi di servizio, anche in tema di assenze per malattia, nonché di presenza in servizio in correlazione con le esigenze della struttura e con l'espletamento dell'incarico affidato, ove non ricorrano le fattispecie considerate nell'art. 55-quater, comma 1, lett. a) del </a:t>
            </a:r>
            <a:r>
              <a:rPr lang="it-IT" i="1" dirty="0" err="1">
                <a:latin typeface="Times New Roman" panose="02020603050405020304" pitchFamily="18" charset="0"/>
                <a:cs typeface="Times New Roman" panose="02020603050405020304" pitchFamily="18" charset="0"/>
              </a:rPr>
              <a:t>DLgs</a:t>
            </a:r>
            <a:r>
              <a:rPr lang="it-IT" i="1" dirty="0">
                <a:latin typeface="Times New Roman" panose="02020603050405020304" pitchFamily="18" charset="0"/>
                <a:cs typeface="Times New Roman" panose="02020603050405020304" pitchFamily="18" charset="0"/>
              </a:rPr>
              <a:t> 165/01 (licenziamento disciplinare per falsa attestazione della presenza in servizio o giustificazione con certificazione medica falsa o che attesta falsamente lo stato di malattia);</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b) condotta, negli ambienti di lavoro, non conforme ai principi di correttezza verso i componenti degli organi di vertice dell'amministrazione, gli altri dirigenti, i dipendenti o nei confronti degli utenti o terzi;</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c) alterchi negli ambienti di lavoro, anche con utenti o terzi;</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d) violazione dell'obbligo di comunicare tempestivamente all'amministrazione di essere stato rinviato a giudizio o di avere avuto conoscenza che nei suoi confronti è esercitata l'azione penale;</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e) violazione dell'obbligo di astenersi dal chiedere o accettare, a qualsiasi titolo, compensi, regali o altre utilità in connessione con l'espletamento delle proprie funzioni o dei compiti affidati, se non nei limiti delle normali relazioni di cortesia e fatti salvi quelli d'uso, purché di modico valore;</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f) inosservanza degli obblighi previsti in materia di prevenzione degli infortuni o di sicurezza del lavoro, anche se non ne sia derivato danno o disservizio per l'amministrazione o per gli utenti;</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g) violazione del segreto d'ufficio, così come disciplinato dalle norme dei singoli ordinamenti ai sensi dell'art. 24 della legge 7 agosto 1990, n. 241, anche se non ne sia derivato danno all'amministrazione;</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h) violazione dell'obbligo previsto dall'art. 55-novies del </a:t>
            </a:r>
            <a:r>
              <a:rPr lang="it-IT" i="1" dirty="0" err="1">
                <a:latin typeface="Times New Roman" panose="02020603050405020304" pitchFamily="18" charset="0"/>
                <a:cs typeface="Times New Roman" panose="02020603050405020304" pitchFamily="18" charset="0"/>
              </a:rPr>
              <a:t>DLgs</a:t>
            </a:r>
            <a:r>
              <a:rPr lang="it-IT" i="1" dirty="0">
                <a:latin typeface="Times New Roman" panose="02020603050405020304" pitchFamily="18" charset="0"/>
                <a:cs typeface="Times New Roman" panose="02020603050405020304" pitchFamily="18" charset="0"/>
              </a:rPr>
              <a:t> 165/01 (identificazione del personale a contatto con il pubblico)”.</a:t>
            </a:r>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443949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84</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32510" y="339725"/>
            <a:ext cx="11333017" cy="740139"/>
          </a:xfrm>
          <a:prstGeom prst="rect">
            <a:avLst/>
          </a:prstGeom>
          <a:noFill/>
        </p:spPr>
        <p:txBody>
          <a:bodyPr wrap="square" rtlCol="0">
            <a:spAutoFit/>
          </a:bodyPr>
          <a:lstStyle/>
          <a:p>
            <a:pPr algn="just">
              <a:lnSpc>
                <a:spcPct val="107000"/>
              </a:lnSpc>
              <a:spcAft>
                <a:spcPts val="800"/>
              </a:spcAft>
            </a:pPr>
            <a:endParaRPr lang="it-IT"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7FF0B8E5-C010-4EE8-B7B2-0E8DC4F1DF3F}"/>
              </a:ext>
            </a:extLst>
          </p:cNvPr>
          <p:cNvSpPr txBox="1"/>
          <p:nvPr/>
        </p:nvSpPr>
        <p:spPr>
          <a:xfrm>
            <a:off x="415636" y="339725"/>
            <a:ext cx="11333017" cy="830997"/>
          </a:xfrm>
          <a:prstGeom prst="rect">
            <a:avLst/>
          </a:prstGeom>
          <a:noFill/>
        </p:spPr>
        <p:txBody>
          <a:bodyPr wrap="square" rtlCol="0">
            <a:spAutoFit/>
          </a:bodyPr>
          <a:lstStyle/>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p:txBody>
      </p:sp>
      <p:sp>
        <p:nvSpPr>
          <p:cNvPr id="5" name="CasellaDiTesto 4">
            <a:extLst>
              <a:ext uri="{FF2B5EF4-FFF2-40B4-BE49-F238E27FC236}">
                <a16:creationId xmlns:a16="http://schemas.microsoft.com/office/drawing/2014/main" id="{EF1DCE7D-259A-425E-A7EE-3F770CE667A4}"/>
              </a:ext>
            </a:extLst>
          </p:cNvPr>
          <p:cNvSpPr txBox="1"/>
          <p:nvPr/>
        </p:nvSpPr>
        <p:spPr>
          <a:xfrm>
            <a:off x="360217" y="445020"/>
            <a:ext cx="11443854" cy="5355312"/>
          </a:xfrm>
          <a:prstGeom prst="rect">
            <a:avLst/>
          </a:prstGeom>
          <a:noFill/>
        </p:spPr>
        <p:txBody>
          <a:bodyPr wrap="square" rtlCol="0">
            <a:spAutoFit/>
          </a:bodyPr>
          <a:lstStyle/>
          <a:p>
            <a:r>
              <a:rPr lang="it-IT" b="1" dirty="0">
                <a:latin typeface="Times New Roman" panose="02020603050405020304" pitchFamily="18" charset="0"/>
                <a:cs typeface="Times New Roman" panose="02020603050405020304" pitchFamily="18" charset="0"/>
              </a:rPr>
              <a:t>Sospensione dal servizio di Dirigente scolastico con privazione della retribuzione fino 15 giorni.</a:t>
            </a:r>
            <a:r>
              <a:rPr lang="it-IT" dirty="0">
                <a:latin typeface="Times New Roman" panose="02020603050405020304" pitchFamily="18" charset="0"/>
                <a:cs typeface="Times New Roman" panose="02020603050405020304" pitchFamily="18" charset="0"/>
              </a:rPr>
              <a:t> Come riportato nell'articolo 55-bis del </a:t>
            </a:r>
            <a:r>
              <a:rPr lang="it-IT" dirty="0" err="1">
                <a:latin typeface="Times New Roman" panose="02020603050405020304" pitchFamily="18" charset="0"/>
                <a:cs typeface="Times New Roman" panose="02020603050405020304" pitchFamily="18" charset="0"/>
              </a:rPr>
              <a:t>D.Lgs.</a:t>
            </a:r>
            <a:r>
              <a:rPr lang="it-IT" dirty="0">
                <a:latin typeface="Times New Roman" panose="02020603050405020304" pitchFamily="18" charset="0"/>
                <a:cs typeface="Times New Roman" panose="02020603050405020304" pitchFamily="18" charset="0"/>
              </a:rPr>
              <a:t> 165/01 al comma 7:</a:t>
            </a:r>
          </a:p>
          <a:p>
            <a:r>
              <a:rPr lang="it-IT" i="1" dirty="0">
                <a:latin typeface="Times New Roman" panose="02020603050405020304" pitchFamily="18" charset="0"/>
                <a:cs typeface="Times New Roman" panose="02020603050405020304" pitchFamily="18" charset="0"/>
              </a:rPr>
              <a:t>“Il dipendente o il dirigente, appartenente alla stessa o a una diversa amministrazione pubblica dell'incolpato che, essendo a conoscenza per ragioni di ufficio o di servizio di informazioni rilevanti per un procedimento disciplinare in corso, rifiuta, senza giustificato motivo, la collaborazione richiesta dall'Ufficio disciplinare procedente ovvero rende dichiarazioni false o reticenti”.</a:t>
            </a:r>
            <a:endParaRPr lang="it-IT" dirty="0">
              <a:latin typeface="Times New Roman" panose="02020603050405020304" pitchFamily="18" charset="0"/>
              <a:cs typeface="Times New Roman" panose="02020603050405020304" pitchFamily="18" charset="0"/>
            </a:endParaRPr>
          </a:p>
          <a:p>
            <a:r>
              <a:rPr lang="it-IT" dirty="0">
                <a:latin typeface="Times New Roman" panose="02020603050405020304" pitchFamily="18" charset="0"/>
                <a:cs typeface="Times New Roman" panose="02020603050405020304" pitchFamily="18" charset="0"/>
              </a:rPr>
              <a:t>Questo provvedimento disciplinare per DS può essere elargito da: Direttore Generale Ufficio Scolastico Regionale, nel caso di sospensione fino a 10 giorni; Ufficio Procedimenti Disciplinari, nel caso di sospensione da 11 a 15 giorni.</a:t>
            </a:r>
          </a:p>
          <a:p>
            <a:endParaRPr lang="it-IT" b="1" dirty="0">
              <a:latin typeface="Times New Roman" panose="02020603050405020304" pitchFamily="18" charset="0"/>
              <a:cs typeface="Times New Roman" panose="02020603050405020304" pitchFamily="18" charset="0"/>
            </a:endParaRPr>
          </a:p>
          <a:p>
            <a:r>
              <a:rPr lang="it-IT" b="1" dirty="0">
                <a:latin typeface="Times New Roman" panose="02020603050405020304" pitchFamily="18" charset="0"/>
                <a:cs typeface="Times New Roman" panose="02020603050405020304" pitchFamily="18" charset="0"/>
              </a:rPr>
              <a:t>Sospensione dal servizio con privazione della retribuzione fino a 3 mesi con la mancata attribuzione della retribuzione di risultato. </a:t>
            </a:r>
            <a:r>
              <a:rPr lang="it-IT" dirty="0">
                <a:latin typeface="Times New Roman" panose="02020603050405020304" pitchFamily="18" charset="0"/>
                <a:cs typeface="Times New Roman" panose="02020603050405020304" pitchFamily="18" charset="0"/>
              </a:rPr>
              <a:t>Si tratta di un provvedimento che si applica nei casi previsti e disciplinati da due articoli del Dlgs 165/01, ovvero:</a:t>
            </a:r>
          </a:p>
          <a:p>
            <a:r>
              <a:rPr lang="en-US" dirty="0">
                <a:latin typeface="Times New Roman" panose="02020603050405020304" pitchFamily="18" charset="0"/>
                <a:cs typeface="Times New Roman" panose="02020603050405020304" pitchFamily="18" charset="0"/>
              </a:rPr>
              <a:t>- art. 55-sexies al comma 3;</a:t>
            </a:r>
            <a:endParaRPr lang="it-IT"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art. 55-septies al comma 6;</a:t>
            </a:r>
            <a:endParaRPr lang="it-IT" dirty="0">
              <a:latin typeface="Times New Roman" panose="02020603050405020304" pitchFamily="18" charset="0"/>
              <a:cs typeface="Times New Roman" panose="02020603050405020304" pitchFamily="18" charset="0"/>
            </a:endParaRPr>
          </a:p>
          <a:p>
            <a:r>
              <a:rPr lang="it-IT" dirty="0">
                <a:latin typeface="Times New Roman" panose="02020603050405020304" pitchFamily="18" charset="0"/>
                <a:cs typeface="Times New Roman" panose="02020603050405020304" pitchFamily="18" charset="0"/>
              </a:rPr>
              <a:t>Secondo il comma 3 dell'articolo 55-sexies: </a:t>
            </a:r>
            <a:r>
              <a:rPr lang="it-IT" i="1" dirty="0">
                <a:latin typeface="Times New Roman" panose="02020603050405020304" pitchFamily="18" charset="0"/>
                <a:cs typeface="Times New Roman" panose="02020603050405020304" pitchFamily="18" charset="0"/>
              </a:rPr>
              <a:t>“Il mancato esercizio o la decadenza dall'azione disciplinare, dovuti all'omissione o al ritardo, senza giustificato motivo, degli atti del procedimento disciplinare, inclusa la segnalazione di cui all'articolo 55-bis, comma 4, ovvero a valutazioni manifestamente irragionevoli di insussistenza dell'illecito in relazione a condotte aventi oggettiva e palese rilevanza disciplinare”.</a:t>
            </a:r>
            <a:endParaRPr lang="it-IT" dirty="0">
              <a:latin typeface="Times New Roman" panose="02020603050405020304" pitchFamily="18" charset="0"/>
              <a:cs typeface="Times New Roman" panose="02020603050405020304" pitchFamily="18" charset="0"/>
            </a:endParaRPr>
          </a:p>
          <a:p>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769400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85</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32510" y="339725"/>
            <a:ext cx="11333017" cy="740139"/>
          </a:xfrm>
          <a:prstGeom prst="rect">
            <a:avLst/>
          </a:prstGeom>
          <a:noFill/>
        </p:spPr>
        <p:txBody>
          <a:bodyPr wrap="square" rtlCol="0">
            <a:spAutoFit/>
          </a:bodyPr>
          <a:lstStyle/>
          <a:p>
            <a:pPr algn="just">
              <a:lnSpc>
                <a:spcPct val="107000"/>
              </a:lnSpc>
              <a:spcAft>
                <a:spcPts val="800"/>
              </a:spcAft>
            </a:pPr>
            <a:endParaRPr lang="it-IT"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7FF0B8E5-C010-4EE8-B7B2-0E8DC4F1DF3F}"/>
              </a:ext>
            </a:extLst>
          </p:cNvPr>
          <p:cNvSpPr txBox="1"/>
          <p:nvPr/>
        </p:nvSpPr>
        <p:spPr>
          <a:xfrm>
            <a:off x="415636" y="339725"/>
            <a:ext cx="11333017" cy="830997"/>
          </a:xfrm>
          <a:prstGeom prst="rect">
            <a:avLst/>
          </a:prstGeom>
          <a:noFill/>
        </p:spPr>
        <p:txBody>
          <a:bodyPr wrap="square" rtlCol="0">
            <a:spAutoFit/>
          </a:bodyPr>
          <a:lstStyle/>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p:txBody>
      </p:sp>
      <p:sp>
        <p:nvSpPr>
          <p:cNvPr id="5" name="CasellaDiTesto 4">
            <a:extLst>
              <a:ext uri="{FF2B5EF4-FFF2-40B4-BE49-F238E27FC236}">
                <a16:creationId xmlns:a16="http://schemas.microsoft.com/office/drawing/2014/main" id="{EF1DCE7D-259A-425E-A7EE-3F770CE667A4}"/>
              </a:ext>
            </a:extLst>
          </p:cNvPr>
          <p:cNvSpPr txBox="1"/>
          <p:nvPr/>
        </p:nvSpPr>
        <p:spPr>
          <a:xfrm>
            <a:off x="360217" y="445020"/>
            <a:ext cx="11443854" cy="5909310"/>
          </a:xfrm>
          <a:prstGeom prst="rect">
            <a:avLst/>
          </a:prstGeom>
          <a:noFill/>
        </p:spPr>
        <p:txBody>
          <a:bodyPr wrap="square" rtlCol="0">
            <a:spAutoFit/>
          </a:bodyPr>
          <a:lstStyle/>
          <a:p>
            <a:r>
              <a:rPr lang="it-IT" dirty="0">
                <a:latin typeface="Times New Roman" panose="02020603050405020304" pitchFamily="18" charset="0"/>
                <a:cs typeface="Times New Roman" panose="02020603050405020304" pitchFamily="18" charset="0"/>
              </a:rPr>
              <a:t>Invece, secondo il comma 6 dell'articolo 55-septies: </a:t>
            </a:r>
            <a:r>
              <a:rPr lang="it-IT" i="1" dirty="0">
                <a:latin typeface="Times New Roman" panose="02020603050405020304" pitchFamily="18" charset="0"/>
                <a:cs typeface="Times New Roman" panose="02020603050405020304" pitchFamily="18" charset="0"/>
              </a:rPr>
              <a:t>“Il responsabile della struttura in cui il dipendente lavora nonché il dirigente eventualmente preposto all'amministrazione generale del personale, secondo le rispettive competenze, curano l'osservanza delle disposizioni del presente articolo, in particolare al fine di prevenire o contrastare, nell'interesse della funzionalità dell'ufficio, le condotte assenteistiche”.</a:t>
            </a:r>
            <a:endParaRPr lang="it-IT" dirty="0">
              <a:latin typeface="Times New Roman" panose="02020603050405020304" pitchFamily="18" charset="0"/>
              <a:cs typeface="Times New Roman" panose="02020603050405020304" pitchFamily="18" charset="0"/>
            </a:endParaRPr>
          </a:p>
          <a:p>
            <a:r>
              <a:rPr lang="it-IT" dirty="0">
                <a:latin typeface="Times New Roman" panose="02020603050405020304" pitchFamily="18" charset="0"/>
                <a:cs typeface="Times New Roman" panose="02020603050405020304" pitchFamily="18" charset="0"/>
              </a:rPr>
              <a:t>Analogamente al provvedimento precedente, ad elargire la sanzione è il Direttore</a:t>
            </a:r>
            <a:r>
              <a:rPr lang="it-IT" b="1" dirty="0">
                <a:latin typeface="Times New Roman" panose="02020603050405020304" pitchFamily="18" charset="0"/>
                <a:cs typeface="Times New Roman" panose="02020603050405020304" pitchFamily="18" charset="0"/>
              </a:rPr>
              <a:t> </a:t>
            </a:r>
            <a:r>
              <a:rPr lang="it-IT" dirty="0">
                <a:latin typeface="Times New Roman" panose="02020603050405020304" pitchFamily="18" charset="0"/>
                <a:cs typeface="Times New Roman" panose="02020603050405020304" pitchFamily="18" charset="0"/>
              </a:rPr>
              <a:t>Generale Ufficio Scolastico Regionale quando la sospensione è fino a 10 giorni, viceversa è elargita dall'Ufficio Procedimenti Disciplinari da 11 giorni ai 3 mesi.</a:t>
            </a:r>
          </a:p>
          <a:p>
            <a:r>
              <a:rPr lang="it-IT" b="1" dirty="0">
                <a:latin typeface="Times New Roman" panose="02020603050405020304" pitchFamily="18" charset="0"/>
                <a:cs typeface="Times New Roman" panose="02020603050405020304" pitchFamily="18" charset="0"/>
              </a:rPr>
              <a:t>Sospensione dal servizio con privazione della retribuzione da 3 giorni fino a 3 mesi. </a:t>
            </a:r>
            <a:r>
              <a:rPr lang="it-IT" dirty="0">
                <a:latin typeface="Times New Roman" panose="02020603050405020304" pitchFamily="18" charset="0"/>
                <a:cs typeface="Times New Roman" panose="02020603050405020304" pitchFamily="18" charset="0"/>
              </a:rPr>
              <a:t>Secondo le normative in vigore è un provvedimento disciplinare per Dirigenti elargito dal Direttore Generale Ufficio Scolastico per una sospensione di 10 giorni e dall'Ufficio Procedimenti Disciplinari da 11 giorni a 3 mesi e si applica nel caso previsto dal comma 1 dell'articolo 55-sexies del Dlgs 165/01 che recita che: </a:t>
            </a:r>
            <a:r>
              <a:rPr lang="it-IT" i="1" dirty="0">
                <a:latin typeface="Times New Roman" panose="02020603050405020304" pitchFamily="18" charset="0"/>
                <a:cs typeface="Times New Roman" panose="02020603050405020304" pitchFamily="18" charset="0"/>
              </a:rPr>
              <a:t>“la violazione di obblighi concernenti la prestazione lavorativa, che abbia determinato la condanna dell'amministrazione al risarcimento del danno, in proporzione all'entità del risarcimento, salvo che ricorrano i presupposti per l'applicazione di una più grave sanzione disciplinare”. </a:t>
            </a:r>
            <a:endParaRPr lang="it-IT" dirty="0">
              <a:latin typeface="Times New Roman" panose="02020603050405020304" pitchFamily="18" charset="0"/>
              <a:cs typeface="Times New Roman" panose="02020603050405020304" pitchFamily="18" charset="0"/>
            </a:endParaRPr>
          </a:p>
          <a:p>
            <a:r>
              <a:rPr lang="it-IT" b="1" dirty="0">
                <a:latin typeface="Times New Roman" panose="02020603050405020304" pitchFamily="18" charset="0"/>
                <a:cs typeface="Times New Roman" panose="02020603050405020304" pitchFamily="18" charset="0"/>
              </a:rPr>
              <a:t>Sospensione dal servizio con privazione della retribuzione da 3 giorni fino a 6 mesi. </a:t>
            </a:r>
            <a:r>
              <a:rPr lang="it-IT" dirty="0">
                <a:latin typeface="Times New Roman" panose="02020603050405020304" pitchFamily="18" charset="0"/>
                <a:cs typeface="Times New Roman" panose="02020603050405020304" pitchFamily="18" charset="0"/>
              </a:rPr>
              <a:t>Il Comma 1 dell'art. 16 del CCNL stabilisce che questa sanzione verrà applicata nei seguenti casi: </a:t>
            </a:r>
          </a:p>
          <a:p>
            <a:r>
              <a:rPr lang="it-IT" i="1" dirty="0">
                <a:latin typeface="Times New Roman" panose="02020603050405020304" pitchFamily="18" charset="0"/>
                <a:cs typeface="Times New Roman" panose="02020603050405020304" pitchFamily="18" charset="0"/>
              </a:rPr>
              <a:t>“a) recidiva nel biennio delle mancanze previste dall'art. 16, commi 4, 5 6 e 7, del CCNL 15/07/2010, quando sia stata già comminata la sanzione massima oppure quando le infrazioni previste dai medesimi commi si caratterizzano per una particolare gravità;</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b) minacce, ingiurie gravi, calunnie o diffamazioni verso il pubblico, altri dirigenti o dipendenti ovvero alterchi con vie di fatto negli ambienti di lavoro, anche con utenti;</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c) manifestazioni ingiuriose nei confronti dell'amministrazione salvo che siano espressione della libertà di pensiero, ai sensi dell'art. 1 della legge n. 300/1970;</a:t>
            </a:r>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103739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86</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32510" y="339725"/>
            <a:ext cx="11333017" cy="740139"/>
          </a:xfrm>
          <a:prstGeom prst="rect">
            <a:avLst/>
          </a:prstGeom>
          <a:noFill/>
        </p:spPr>
        <p:txBody>
          <a:bodyPr wrap="square" rtlCol="0">
            <a:spAutoFit/>
          </a:bodyPr>
          <a:lstStyle/>
          <a:p>
            <a:pPr algn="just">
              <a:lnSpc>
                <a:spcPct val="107000"/>
              </a:lnSpc>
              <a:spcAft>
                <a:spcPts val="800"/>
              </a:spcAft>
            </a:pPr>
            <a:endParaRPr lang="it-IT"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7FF0B8E5-C010-4EE8-B7B2-0E8DC4F1DF3F}"/>
              </a:ext>
            </a:extLst>
          </p:cNvPr>
          <p:cNvSpPr txBox="1"/>
          <p:nvPr/>
        </p:nvSpPr>
        <p:spPr>
          <a:xfrm>
            <a:off x="471054" y="515216"/>
            <a:ext cx="11333017" cy="830997"/>
          </a:xfrm>
          <a:prstGeom prst="rect">
            <a:avLst/>
          </a:prstGeom>
          <a:noFill/>
        </p:spPr>
        <p:txBody>
          <a:bodyPr wrap="square" rtlCol="0">
            <a:spAutoFit/>
          </a:bodyPr>
          <a:lstStyle/>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p:txBody>
      </p:sp>
      <p:sp>
        <p:nvSpPr>
          <p:cNvPr id="5" name="CasellaDiTesto 4">
            <a:extLst>
              <a:ext uri="{FF2B5EF4-FFF2-40B4-BE49-F238E27FC236}">
                <a16:creationId xmlns:a16="http://schemas.microsoft.com/office/drawing/2014/main" id="{EF1DCE7D-259A-425E-A7EE-3F770CE667A4}"/>
              </a:ext>
            </a:extLst>
          </p:cNvPr>
          <p:cNvSpPr txBox="1"/>
          <p:nvPr/>
        </p:nvSpPr>
        <p:spPr>
          <a:xfrm>
            <a:off x="360217" y="709794"/>
            <a:ext cx="11443854" cy="4801314"/>
          </a:xfrm>
          <a:prstGeom prst="rect">
            <a:avLst/>
          </a:prstGeom>
          <a:noFill/>
        </p:spPr>
        <p:txBody>
          <a:bodyPr wrap="square" rtlCol="0">
            <a:spAutoFit/>
          </a:bodyPr>
          <a:lstStyle/>
          <a:p>
            <a:r>
              <a:rPr lang="it-IT" i="1" dirty="0">
                <a:latin typeface="Times New Roman" panose="02020603050405020304" pitchFamily="18" charset="0"/>
                <a:cs typeface="Times New Roman" panose="02020603050405020304" pitchFamily="18" charset="0"/>
              </a:rPr>
              <a:t>d) tolleranza di irregolarità in servizio, di atti di indisciplina, di contegno scorretto o di abusi di particolare gravità da parte del personale dipendente;</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e) salvo che non ricorrano le fattispecie considerate nell'art. 55- quater, comma 1 lett. b) del </a:t>
            </a:r>
            <a:r>
              <a:rPr lang="it-IT" i="1" dirty="0" err="1">
                <a:latin typeface="Times New Roman" panose="02020603050405020304" pitchFamily="18" charset="0"/>
                <a:cs typeface="Times New Roman" panose="02020603050405020304" pitchFamily="18" charset="0"/>
              </a:rPr>
              <a:t>DLgs</a:t>
            </a:r>
            <a:r>
              <a:rPr lang="it-IT" i="1" dirty="0">
                <a:latin typeface="Times New Roman" panose="02020603050405020304" pitchFamily="18" charset="0"/>
                <a:cs typeface="Times New Roman" panose="02020603050405020304" pitchFamily="18" charset="0"/>
              </a:rPr>
              <a:t> 165/01, assenza ingiustificata dal servizio o arbitrario abbandono dello stesso; in tali ipotesi l'entità della sanzione è determinata in relazione alla durata dell'assenza o dell'abbandono del servizio, al disservizio determinatosi, alla gravità della violazione degli obblighi del dirigente, agli eventuali danni causati all'ente, agli utenti o ai terzi;</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f) occultamento da parte del dirigente di fatti e circostanze relativi ad illecito uso, manomissione, distrazione o sottrazione di somme o beni di pertinenza dell'amministrazione o ad esso affidati;</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g) qualsiasi comportamento dal quale sia derivato grave danno all'amministrazione o a terzi, salvo quanto previsto dall'art. 16, comma 7, del CCNL 15/07/2010;</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h) sistematici e reiterati atti o comportamenti aggressivi, ostili e denigratori che assumano forme di violenza morale o di persecuzione psicologica nei confronti dei dipendenti dell'istituzione scolastica;</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i) atti, comportamenti o molestie, anche di carattere sessuale, lesivi della dignità della persona;</a:t>
            </a:r>
            <a:endParaRPr lang="it-IT" dirty="0">
              <a:latin typeface="Times New Roman" panose="02020603050405020304" pitchFamily="18" charset="0"/>
              <a:cs typeface="Times New Roman" panose="02020603050405020304" pitchFamily="18" charset="0"/>
            </a:endParaRPr>
          </a:p>
          <a:p>
            <a:r>
              <a:rPr lang="it-IT" i="1" dirty="0">
                <a:latin typeface="Times New Roman" panose="02020603050405020304" pitchFamily="18" charset="0"/>
                <a:cs typeface="Times New Roman" panose="02020603050405020304" pitchFamily="18" charset="0"/>
              </a:rPr>
              <a:t>j) grave e ripetuta inosservanza dell'obbligo di provvedere entro i termini fissati per ciascun provvedimento, ai sensi di quanto previsto dall'art. 7, comma 2, della legge n. 69/2009”.</a:t>
            </a:r>
            <a:endParaRPr lang="it-IT" dirty="0">
              <a:latin typeface="Times New Roman" panose="02020603050405020304" pitchFamily="18" charset="0"/>
              <a:cs typeface="Times New Roman" panose="02020603050405020304" pitchFamily="18" charset="0"/>
            </a:endParaRPr>
          </a:p>
          <a:p>
            <a:r>
              <a:rPr lang="it-IT" dirty="0">
                <a:latin typeface="Times New Roman" panose="02020603050405020304" pitchFamily="18" charset="0"/>
                <a:cs typeface="Times New Roman" panose="02020603050405020304" pitchFamily="18" charset="0"/>
              </a:rPr>
              <a:t>Ancora una volta la sanzione sarà erogata dal Direttore dell'ufficio scolasti regionale in caso di sospensione fino a 10 giorni, in caso di durata superiore la competenza passerà all'Ufficio Procedimenti Disciplinari.</a:t>
            </a:r>
          </a:p>
        </p:txBody>
      </p:sp>
    </p:spTree>
    <p:extLst>
      <p:ext uri="{BB962C8B-B14F-4D97-AF65-F5344CB8AC3E}">
        <p14:creationId xmlns:p14="http://schemas.microsoft.com/office/powerpoint/2010/main" val="260325463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87</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32510" y="339725"/>
            <a:ext cx="11333017" cy="740139"/>
          </a:xfrm>
          <a:prstGeom prst="rect">
            <a:avLst/>
          </a:prstGeom>
          <a:noFill/>
        </p:spPr>
        <p:txBody>
          <a:bodyPr wrap="square" rtlCol="0">
            <a:spAutoFit/>
          </a:bodyPr>
          <a:lstStyle/>
          <a:p>
            <a:pPr algn="just">
              <a:lnSpc>
                <a:spcPct val="107000"/>
              </a:lnSpc>
              <a:spcAft>
                <a:spcPts val="800"/>
              </a:spcAft>
            </a:pPr>
            <a:endParaRPr lang="it-IT"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7FF0B8E5-C010-4EE8-B7B2-0E8DC4F1DF3F}"/>
              </a:ext>
            </a:extLst>
          </p:cNvPr>
          <p:cNvSpPr txBox="1"/>
          <p:nvPr/>
        </p:nvSpPr>
        <p:spPr>
          <a:xfrm>
            <a:off x="471054" y="515216"/>
            <a:ext cx="11333017" cy="830997"/>
          </a:xfrm>
          <a:prstGeom prst="rect">
            <a:avLst/>
          </a:prstGeom>
          <a:noFill/>
        </p:spPr>
        <p:txBody>
          <a:bodyPr wrap="square" rtlCol="0">
            <a:spAutoFit/>
          </a:bodyPr>
          <a:lstStyle/>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p:txBody>
      </p:sp>
      <p:sp>
        <p:nvSpPr>
          <p:cNvPr id="5" name="CasellaDiTesto 4">
            <a:extLst>
              <a:ext uri="{FF2B5EF4-FFF2-40B4-BE49-F238E27FC236}">
                <a16:creationId xmlns:a16="http://schemas.microsoft.com/office/drawing/2014/main" id="{EF1DCE7D-259A-425E-A7EE-3F770CE667A4}"/>
              </a:ext>
            </a:extLst>
          </p:cNvPr>
          <p:cNvSpPr txBox="1"/>
          <p:nvPr/>
        </p:nvSpPr>
        <p:spPr>
          <a:xfrm>
            <a:off x="822035" y="1688849"/>
            <a:ext cx="10982035" cy="3139321"/>
          </a:xfrm>
          <a:prstGeom prst="rect">
            <a:avLst/>
          </a:prstGeom>
          <a:noFill/>
        </p:spPr>
        <p:txBody>
          <a:bodyPr wrap="square" rtlCol="0">
            <a:spAutoFit/>
          </a:bodyPr>
          <a:lstStyle/>
          <a:p>
            <a:pPr algn="ctr"/>
            <a:r>
              <a:rPr lang="it-IT" b="1" dirty="0">
                <a:latin typeface="Times New Roman" panose="02020603050405020304" pitchFamily="18" charset="0"/>
                <a:cs typeface="Times New Roman" panose="02020603050405020304" pitchFamily="18" charset="0"/>
              </a:rPr>
              <a:t>Sanzioni per Dirigente scolastico: Licenziamento con preavviso.</a:t>
            </a:r>
          </a:p>
          <a:p>
            <a:pPr algn="ctr"/>
            <a:endParaRPr lang="it-IT" dirty="0">
              <a:latin typeface="Times New Roman" panose="02020603050405020304" pitchFamily="18" charset="0"/>
              <a:cs typeface="Times New Roman" panose="02020603050405020304" pitchFamily="18" charset="0"/>
            </a:endParaRPr>
          </a:p>
          <a:p>
            <a:r>
              <a:rPr lang="it-IT" dirty="0">
                <a:latin typeface="Times New Roman" panose="02020603050405020304" pitchFamily="18" charset="0"/>
                <a:cs typeface="Times New Roman" panose="02020603050405020304" pitchFamily="18" charset="0"/>
              </a:rPr>
              <a:t>L'Ufficio Procedimenti Disciplinari può procedere con il licenziamento con preavviso del Dirigente scolastico nei seguenti casi: </a:t>
            </a:r>
          </a:p>
          <a:p>
            <a:r>
              <a:rPr lang="it-IT" dirty="0">
                <a:latin typeface="Times New Roman" panose="02020603050405020304" pitchFamily="18" charset="0"/>
                <a:cs typeface="Times New Roman" panose="02020603050405020304" pitchFamily="18" charset="0"/>
              </a:rPr>
              <a:t>- </a:t>
            </a:r>
            <a:r>
              <a:rPr lang="it-IT" i="1" dirty="0">
                <a:latin typeface="Times New Roman" panose="02020603050405020304" pitchFamily="18" charset="0"/>
                <a:cs typeface="Times New Roman" panose="02020603050405020304" pitchFamily="18" charset="0"/>
              </a:rPr>
              <a:t>"assenza priva di valida giustificazione per un numero di giorni, anche non continuativi, superiore a tre nell'arco di un biennio o comunque per più di sette giorni nel corso degli ultimi dieci anni ovvero mancata ripresa del servizio, in caso di assenza ingiustificata, entro il termine fissato dall'amministrazione" (Art. 55-quater, comma 1, lett. b);</a:t>
            </a:r>
            <a:endParaRPr lang="it-IT" dirty="0">
              <a:latin typeface="Times New Roman" panose="02020603050405020304" pitchFamily="18" charset="0"/>
              <a:cs typeface="Times New Roman" panose="02020603050405020304" pitchFamily="18" charset="0"/>
            </a:endParaRPr>
          </a:p>
          <a:p>
            <a:r>
              <a:rPr lang="it-IT" dirty="0">
                <a:latin typeface="Times New Roman" panose="02020603050405020304" pitchFamily="18" charset="0"/>
                <a:cs typeface="Times New Roman" panose="02020603050405020304" pitchFamily="18" charset="0"/>
              </a:rPr>
              <a:t>- </a:t>
            </a:r>
            <a:r>
              <a:rPr lang="it-IT" i="1" dirty="0">
                <a:latin typeface="Times New Roman" panose="02020603050405020304" pitchFamily="18" charset="0"/>
                <a:cs typeface="Times New Roman" panose="02020603050405020304" pitchFamily="18" charset="0"/>
              </a:rPr>
              <a:t>"ingiustificato rifiuto del trasferimento disposto dall'amministrazione per motivate esigenze di servizio"</a:t>
            </a:r>
            <a:r>
              <a:rPr lang="it-IT" dirty="0">
                <a:latin typeface="Times New Roman" panose="02020603050405020304" pitchFamily="18" charset="0"/>
                <a:cs typeface="Times New Roman" panose="02020603050405020304" pitchFamily="18" charset="0"/>
              </a:rPr>
              <a:t> (Art. 55-quater, comma 1, lett. c);</a:t>
            </a:r>
          </a:p>
          <a:p>
            <a:r>
              <a:rPr lang="it-IT" dirty="0">
                <a:latin typeface="Times New Roman" panose="02020603050405020304" pitchFamily="18" charset="0"/>
                <a:cs typeface="Times New Roman" panose="02020603050405020304" pitchFamily="18" charset="0"/>
              </a:rPr>
              <a:t>- recidiva plurima, in una delle infrazioni previste ai commi 4, 5, 6, 7 ed 8, dell'art. 16 del CCNL;</a:t>
            </a:r>
          </a:p>
          <a:p>
            <a:r>
              <a:rPr lang="it-IT" dirty="0">
                <a:latin typeface="Times New Roman" panose="02020603050405020304" pitchFamily="18" charset="0"/>
                <a:cs typeface="Times New Roman" panose="02020603050405020304" pitchFamily="18" charset="0"/>
              </a:rPr>
              <a:t>- o recidiva, nell'arco di un biennio, in una mancanza per cui si è già stati sanzionati con la sospensione di 6 mesi. </a:t>
            </a:r>
          </a:p>
        </p:txBody>
      </p:sp>
    </p:spTree>
    <p:extLst>
      <p:ext uri="{BB962C8B-B14F-4D97-AF65-F5344CB8AC3E}">
        <p14:creationId xmlns:p14="http://schemas.microsoft.com/office/powerpoint/2010/main" val="196848368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a:xfrm>
            <a:off x="4135582" y="6356350"/>
            <a:ext cx="4114800" cy="365125"/>
          </a:xfrm>
        </p:spPr>
        <p:txBody>
          <a:bodyPr/>
          <a:lstStyle/>
          <a:p>
            <a:r>
              <a:rPr lang="it-IT" dirty="0"/>
              <a:t>88</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32510" y="339725"/>
            <a:ext cx="11333017" cy="740139"/>
          </a:xfrm>
          <a:prstGeom prst="rect">
            <a:avLst/>
          </a:prstGeom>
          <a:noFill/>
        </p:spPr>
        <p:txBody>
          <a:bodyPr wrap="square" rtlCol="0">
            <a:spAutoFit/>
          </a:bodyPr>
          <a:lstStyle/>
          <a:p>
            <a:pPr algn="just">
              <a:lnSpc>
                <a:spcPct val="107000"/>
              </a:lnSpc>
              <a:spcAft>
                <a:spcPts val="800"/>
              </a:spcAft>
            </a:pPr>
            <a:endParaRPr lang="it-IT"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7FF0B8E5-C010-4EE8-B7B2-0E8DC4F1DF3F}"/>
              </a:ext>
            </a:extLst>
          </p:cNvPr>
          <p:cNvSpPr txBox="1"/>
          <p:nvPr/>
        </p:nvSpPr>
        <p:spPr>
          <a:xfrm>
            <a:off x="471054" y="515216"/>
            <a:ext cx="11333017" cy="830997"/>
          </a:xfrm>
          <a:prstGeom prst="rect">
            <a:avLst/>
          </a:prstGeom>
          <a:noFill/>
        </p:spPr>
        <p:txBody>
          <a:bodyPr wrap="square" rtlCol="0">
            <a:spAutoFit/>
          </a:bodyPr>
          <a:lstStyle/>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p:txBody>
      </p:sp>
      <p:sp>
        <p:nvSpPr>
          <p:cNvPr id="5" name="CasellaDiTesto 4">
            <a:extLst>
              <a:ext uri="{FF2B5EF4-FFF2-40B4-BE49-F238E27FC236}">
                <a16:creationId xmlns:a16="http://schemas.microsoft.com/office/drawing/2014/main" id="{EF1DCE7D-259A-425E-A7EE-3F770CE667A4}"/>
              </a:ext>
            </a:extLst>
          </p:cNvPr>
          <p:cNvSpPr txBox="1"/>
          <p:nvPr/>
        </p:nvSpPr>
        <p:spPr>
          <a:xfrm>
            <a:off x="526473" y="709794"/>
            <a:ext cx="11194474" cy="5355312"/>
          </a:xfrm>
          <a:prstGeom prst="rect">
            <a:avLst/>
          </a:prstGeom>
          <a:noFill/>
        </p:spPr>
        <p:txBody>
          <a:bodyPr wrap="square" rtlCol="0">
            <a:spAutoFit/>
          </a:bodyPr>
          <a:lstStyle/>
          <a:p>
            <a:pPr algn="ctr"/>
            <a:r>
              <a:rPr lang="it-IT" b="1" dirty="0">
                <a:latin typeface="Times New Roman" panose="02020603050405020304" pitchFamily="18" charset="0"/>
                <a:cs typeface="Times New Roman" panose="02020603050405020304" pitchFamily="18" charset="0"/>
              </a:rPr>
              <a:t>Sanzioni disciplinari per DS: licenziamento senza preavviso.</a:t>
            </a:r>
          </a:p>
          <a:p>
            <a:pPr algn="ctr"/>
            <a:endParaRPr lang="it-IT"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Ancora una volta è l'Ufficio Procedimenti Disciplinari a disporre il licenziamento senza preavviso del Dirigente scolastico, ma i casi in cui può farlo sono molteplici a seconda dell'articolo a cui ci si riferisce.</a:t>
            </a:r>
          </a:p>
          <a:p>
            <a:pPr algn="just"/>
            <a:r>
              <a:rPr lang="it-IT" dirty="0">
                <a:latin typeface="Times New Roman" panose="02020603050405020304" pitchFamily="18" charset="0"/>
                <a:cs typeface="Times New Roman" panose="02020603050405020304" pitchFamily="18" charset="0"/>
              </a:rPr>
              <a:t>L'articolo 55-quater, comma 1 lettere a, d, e, f, dispone che venga erogata tale sanzione in caso di:</a:t>
            </a:r>
          </a:p>
          <a:p>
            <a:pPr algn="just"/>
            <a:r>
              <a:rPr lang="it-IT" i="1" dirty="0">
                <a:latin typeface="Times New Roman" panose="02020603050405020304" pitchFamily="18" charset="0"/>
                <a:cs typeface="Times New Roman" panose="02020603050405020304" pitchFamily="18" charset="0"/>
              </a:rPr>
              <a:t>“a) falsa attestazione della presenza in servizio, mediante l'alterazione dei sistemi di rilevamento della presenza o con altre modalità fraudolente, ovvero giustificazione dell'assenza dal servizio mediante una certificazione medica falsa o che attesta falsamente uno stato di malattia;</a:t>
            </a:r>
            <a:endParaRPr lang="it-IT" dirty="0">
              <a:latin typeface="Times New Roman" panose="02020603050405020304" pitchFamily="18" charset="0"/>
              <a:cs typeface="Times New Roman" panose="02020603050405020304" pitchFamily="18" charset="0"/>
            </a:endParaRPr>
          </a:p>
          <a:p>
            <a:pPr algn="just"/>
            <a:r>
              <a:rPr lang="it-IT" i="1" dirty="0">
                <a:latin typeface="Times New Roman" panose="02020603050405020304" pitchFamily="18" charset="0"/>
                <a:cs typeface="Times New Roman" panose="02020603050405020304" pitchFamily="18" charset="0"/>
              </a:rPr>
              <a:t>d) falsità documentali o dichiarative commesse ai fini o in occasione dell'instaurazione del rapporto di lavoro ovvero di progressioni di carriera;</a:t>
            </a:r>
            <a:endParaRPr lang="it-IT" dirty="0">
              <a:latin typeface="Times New Roman" panose="02020603050405020304" pitchFamily="18" charset="0"/>
              <a:cs typeface="Times New Roman" panose="02020603050405020304" pitchFamily="18" charset="0"/>
            </a:endParaRPr>
          </a:p>
          <a:p>
            <a:pPr algn="just"/>
            <a:r>
              <a:rPr lang="it-IT" i="1" dirty="0">
                <a:latin typeface="Times New Roman" panose="02020603050405020304" pitchFamily="18" charset="0"/>
                <a:cs typeface="Times New Roman" panose="02020603050405020304" pitchFamily="18" charset="0"/>
              </a:rPr>
              <a:t>e) reiterazione nell'ambiente di lavoro di gravi condotte aggressive o moleste o minacciose o ingiuriose o comunque lesive dell'onore e della dignità personale altrui;</a:t>
            </a:r>
            <a:endParaRPr lang="it-IT" dirty="0">
              <a:latin typeface="Times New Roman" panose="02020603050405020304" pitchFamily="18" charset="0"/>
              <a:cs typeface="Times New Roman" panose="02020603050405020304" pitchFamily="18" charset="0"/>
            </a:endParaRPr>
          </a:p>
          <a:p>
            <a:pPr algn="just"/>
            <a:r>
              <a:rPr lang="it-IT" i="1" dirty="0">
                <a:latin typeface="Times New Roman" panose="02020603050405020304" pitchFamily="18" charset="0"/>
                <a:cs typeface="Times New Roman" panose="02020603050405020304" pitchFamily="18" charset="0"/>
              </a:rPr>
              <a:t>f) condanna penale definitiva, in relazione alla quale è prevista l'interdizione perpetua dai pubblici uffici ovvero l'estinzione, comunque denominata, del rapporto di lavoro”.</a:t>
            </a:r>
            <a:endParaRPr lang="it-IT" dirty="0">
              <a:latin typeface="Times New Roman" panose="02020603050405020304" pitchFamily="18" charset="0"/>
              <a:cs typeface="Times New Roman" panose="02020603050405020304" pitchFamily="18" charset="0"/>
            </a:endParaRPr>
          </a:p>
          <a:p>
            <a:pPr algn="just"/>
            <a:endParaRPr lang="it-IT"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Si procederà con il licenziamento senza preavviso anche nei casi in cui il soggetto abbia commesso gravi illeciti di rilevanza penale che possano far scattare la sospensione cautelare, e per tutti quegli atti reiterati e lesivi della dignità della persona.</a:t>
            </a:r>
          </a:p>
          <a:p>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356757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89</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32510" y="339725"/>
            <a:ext cx="11333017" cy="740139"/>
          </a:xfrm>
          <a:prstGeom prst="rect">
            <a:avLst/>
          </a:prstGeom>
          <a:noFill/>
        </p:spPr>
        <p:txBody>
          <a:bodyPr wrap="square" rtlCol="0">
            <a:spAutoFit/>
          </a:bodyPr>
          <a:lstStyle/>
          <a:p>
            <a:pPr algn="just">
              <a:lnSpc>
                <a:spcPct val="107000"/>
              </a:lnSpc>
              <a:spcAft>
                <a:spcPts val="800"/>
              </a:spcAft>
            </a:pPr>
            <a:endParaRPr lang="it-IT"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7FF0B8E5-C010-4EE8-B7B2-0E8DC4F1DF3F}"/>
              </a:ext>
            </a:extLst>
          </p:cNvPr>
          <p:cNvSpPr txBox="1"/>
          <p:nvPr/>
        </p:nvSpPr>
        <p:spPr>
          <a:xfrm>
            <a:off x="415636" y="339725"/>
            <a:ext cx="11333017" cy="830997"/>
          </a:xfrm>
          <a:prstGeom prst="rect">
            <a:avLst/>
          </a:prstGeom>
          <a:noFill/>
        </p:spPr>
        <p:txBody>
          <a:bodyPr wrap="square" rtlCol="0">
            <a:spAutoFit/>
          </a:bodyPr>
          <a:lstStyle/>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p:txBody>
      </p:sp>
      <p:sp>
        <p:nvSpPr>
          <p:cNvPr id="5" name="CasellaDiTesto 4">
            <a:extLst>
              <a:ext uri="{FF2B5EF4-FFF2-40B4-BE49-F238E27FC236}">
                <a16:creationId xmlns:a16="http://schemas.microsoft.com/office/drawing/2014/main" id="{EF1DCE7D-259A-425E-A7EE-3F770CE667A4}"/>
              </a:ext>
            </a:extLst>
          </p:cNvPr>
          <p:cNvSpPr txBox="1"/>
          <p:nvPr/>
        </p:nvSpPr>
        <p:spPr>
          <a:xfrm>
            <a:off x="277091" y="339725"/>
            <a:ext cx="11443854" cy="5909310"/>
          </a:xfrm>
          <a:prstGeom prst="rect">
            <a:avLst/>
          </a:prstGeom>
          <a:noFill/>
        </p:spPr>
        <p:txBody>
          <a:bodyPr wrap="square" rtlCol="0">
            <a:spAutoFit/>
          </a:bodyPr>
          <a:lstStyle/>
          <a:p>
            <a:pPr algn="ctr"/>
            <a:r>
              <a:rPr lang="it-IT" b="1" dirty="0">
                <a:latin typeface="Times New Roman" panose="02020603050405020304" pitchFamily="18" charset="0"/>
                <a:cs typeface="Times New Roman" panose="02020603050405020304" pitchFamily="18" charset="0"/>
              </a:rPr>
              <a:t>Sanzioni disciplinari durante il periodo pandemico</a:t>
            </a:r>
          </a:p>
          <a:p>
            <a:pPr algn="just"/>
            <a:r>
              <a:rPr lang="it-IT" dirty="0">
                <a:latin typeface="Times New Roman" panose="02020603050405020304" pitchFamily="18" charset="0"/>
                <a:cs typeface="Times New Roman" panose="02020603050405020304" pitchFamily="18" charset="0"/>
              </a:rPr>
              <a:t>La discussione in merito alle sanzioni disciplinari è stata particolarmente accesa durante il periodo della pandemia da Covid-19. Numerosi sono stati i docenti sottoposti a sanzioni disciplinari oltre alla sospensione dall’incarico per il mancato rispetto dell’obbligo vaccinale stabilità con la legge 133 del 2021.</a:t>
            </a:r>
          </a:p>
          <a:p>
            <a:pPr algn="just"/>
            <a:r>
              <a:rPr lang="it-IT" dirty="0">
                <a:latin typeface="Times New Roman" panose="02020603050405020304" pitchFamily="18" charset="0"/>
                <a:cs typeface="Times New Roman" panose="02020603050405020304" pitchFamily="18" charset="0"/>
              </a:rPr>
              <a:t>Per accedere al luogo di lavoro non era più sufficiente eseguire un tampone molecolare o antigenico con esito negativo, ma veniva richiesta l’esibizione del c.d. green pass, che poteva essere rilasciato solo a seguito di avvenuta vaccinazione o guarigione da Covid19.</a:t>
            </a:r>
          </a:p>
          <a:p>
            <a:pPr algn="just"/>
            <a:r>
              <a:rPr lang="it-IT" dirty="0">
                <a:latin typeface="Times New Roman" panose="02020603050405020304" pitchFamily="18" charset="0"/>
                <a:cs typeface="Times New Roman" panose="02020603050405020304" pitchFamily="18" charset="0"/>
              </a:rPr>
              <a:t>I soggetti interessati comprendevano tutti gli insegnanti, i Dirigenti Scolastici, e tutto il personale tecnico amministrativo e ausiliario – ATA.</a:t>
            </a:r>
          </a:p>
          <a:p>
            <a:pPr algn="just"/>
            <a:r>
              <a:rPr lang="it-IT" dirty="0">
                <a:latin typeface="Times New Roman" panose="02020603050405020304" pitchFamily="18" charset="0"/>
                <a:cs typeface="Times New Roman" panose="02020603050405020304" pitchFamily="18" charset="0"/>
              </a:rPr>
              <a:t>L’obbligo di vaccinazione del personale scolastico non ammetteva eccezioni non giustificate. Il personale che, senza un legittimo motivo, non rispettava l’obbligo di vaccinazione veniva sospeso dal suo incarico lavorativo e non percepiva il regolare stipendio.</a:t>
            </a:r>
          </a:p>
          <a:p>
            <a:pPr algn="just"/>
            <a:r>
              <a:rPr lang="it-IT" dirty="0">
                <a:latin typeface="Times New Roman" panose="02020603050405020304" pitchFamily="18" charset="0"/>
                <a:cs typeface="Times New Roman" panose="02020603050405020304" pitchFamily="18" charset="0"/>
              </a:rPr>
              <a:t>La sospensione dell’incarico non comportava inizialmente conseguenze disciplinari, inoltre si manteneva il diritto alla conservazione del rapporto di lavoro; tuttavia, scattava immediatamente lo stop alla retribuzione o di qualsiasi altra forma di compenso.</a:t>
            </a:r>
          </a:p>
          <a:p>
            <a:pPr algn="just"/>
            <a:r>
              <a:rPr lang="it-IT" dirty="0">
                <a:latin typeface="Times New Roman" panose="02020603050405020304" pitchFamily="18" charset="0"/>
                <a:cs typeface="Times New Roman" panose="02020603050405020304" pitchFamily="18" charset="0"/>
              </a:rPr>
              <a:t>La sospensione dall’incarico lavorativo terminava una volta presentata la documentazione di avvenuta somministrazione del vaccino anti Covid19.</a:t>
            </a:r>
          </a:p>
          <a:p>
            <a:pPr algn="just"/>
            <a:r>
              <a:rPr lang="it-IT" dirty="0">
                <a:latin typeface="Times New Roman" panose="02020603050405020304" pitchFamily="18" charset="0"/>
                <a:cs typeface="Times New Roman" panose="02020603050405020304" pitchFamily="18" charset="0"/>
              </a:rPr>
              <a:t>Tuttavia, il personale scolastico sovente rifiutava di sottoporsi al richiamato obbligo vaccinale. </a:t>
            </a:r>
          </a:p>
          <a:p>
            <a:pPr algn="just"/>
            <a:r>
              <a:rPr lang="it-IT" dirty="0">
                <a:latin typeface="Times New Roman" panose="02020603050405020304" pitchFamily="18" charset="0"/>
                <a:cs typeface="Times New Roman" panose="02020603050405020304" pitchFamily="18" charset="0"/>
              </a:rPr>
              <a:t>Numerosi sono i casi analizzati dalla giurisprudenza che, in ogni caso, ha ribadito che la professione di docente è caratterizzate da particolarità attinenti alla natura anche pubblicistica e di rilevanza sociale dell’istruzione.</a:t>
            </a:r>
          </a:p>
          <a:p>
            <a:pPr algn="just"/>
            <a:r>
              <a:rPr lang="it-IT" dirty="0">
                <a:latin typeface="Times New Roman" panose="02020603050405020304" pitchFamily="18" charset="0"/>
                <a:cs typeface="Times New Roman" panose="02020603050405020304" pitchFamily="18" charset="0"/>
              </a:rPr>
              <a:t>A tal proposito se ne riportano alcuni di seguito. </a:t>
            </a:r>
          </a:p>
        </p:txBody>
      </p:sp>
    </p:spTree>
    <p:extLst>
      <p:ext uri="{BB962C8B-B14F-4D97-AF65-F5344CB8AC3E}">
        <p14:creationId xmlns:p14="http://schemas.microsoft.com/office/powerpoint/2010/main" val="365711816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90</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32510" y="339725"/>
            <a:ext cx="11333017" cy="740139"/>
          </a:xfrm>
          <a:prstGeom prst="rect">
            <a:avLst/>
          </a:prstGeom>
          <a:noFill/>
        </p:spPr>
        <p:txBody>
          <a:bodyPr wrap="square" rtlCol="0">
            <a:spAutoFit/>
          </a:bodyPr>
          <a:lstStyle/>
          <a:p>
            <a:pPr algn="just">
              <a:lnSpc>
                <a:spcPct val="107000"/>
              </a:lnSpc>
              <a:spcAft>
                <a:spcPts val="800"/>
              </a:spcAft>
            </a:pPr>
            <a:endParaRPr lang="it-IT"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7FF0B8E5-C010-4EE8-B7B2-0E8DC4F1DF3F}"/>
              </a:ext>
            </a:extLst>
          </p:cNvPr>
          <p:cNvSpPr txBox="1"/>
          <p:nvPr/>
        </p:nvSpPr>
        <p:spPr>
          <a:xfrm>
            <a:off x="415636" y="339725"/>
            <a:ext cx="11333017" cy="830997"/>
          </a:xfrm>
          <a:prstGeom prst="rect">
            <a:avLst/>
          </a:prstGeom>
          <a:noFill/>
        </p:spPr>
        <p:txBody>
          <a:bodyPr wrap="square" rtlCol="0">
            <a:spAutoFit/>
          </a:bodyPr>
          <a:lstStyle/>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p:txBody>
      </p:sp>
      <p:sp>
        <p:nvSpPr>
          <p:cNvPr id="5" name="CasellaDiTesto 4">
            <a:extLst>
              <a:ext uri="{FF2B5EF4-FFF2-40B4-BE49-F238E27FC236}">
                <a16:creationId xmlns:a16="http://schemas.microsoft.com/office/drawing/2014/main" id="{EF1DCE7D-259A-425E-A7EE-3F770CE667A4}"/>
              </a:ext>
            </a:extLst>
          </p:cNvPr>
          <p:cNvSpPr txBox="1"/>
          <p:nvPr/>
        </p:nvSpPr>
        <p:spPr>
          <a:xfrm>
            <a:off x="526473" y="339725"/>
            <a:ext cx="11046691" cy="5110566"/>
          </a:xfrm>
          <a:prstGeom prst="rect">
            <a:avLst/>
          </a:prstGeom>
          <a:noFill/>
        </p:spPr>
        <p:txBody>
          <a:bodyPr wrap="square" rtlCol="0">
            <a:spAutoFit/>
          </a:bodyPr>
          <a:lstStyle/>
          <a:p>
            <a:pPr algn="just">
              <a:lnSpc>
                <a:spcPct val="107000"/>
              </a:lnSpc>
            </a:pPr>
            <a:r>
              <a:rPr lang="it-IT" kern="100" dirty="0">
                <a:effectLst/>
                <a:latin typeface="Times New Roman" panose="02020603050405020304" pitchFamily="18" charset="0"/>
                <a:ea typeface="Calibri" panose="020F0502020204030204" pitchFamily="34" charset="0"/>
                <a:cs typeface="Times New Roman" panose="02020603050405020304" pitchFamily="18" charset="0"/>
              </a:rPr>
              <a:t>Il Tribunale di Milano, a tal riguardo, si pronunciava su un ricorso presentato da una docente non vaccinata che aveva richiesto l'annullamento del provvedimento di sospensione non retribuita dal servizio disposto dalla scuola. La lavoratrice, inoltre, pretendeva la corresponsione degli stipendi maturati dalla sospensione e il risarcimento del danno per l'ingiusta discriminazione attuata nei suoi confronti.</a:t>
            </a:r>
          </a:p>
          <a:p>
            <a:pPr algn="just">
              <a:lnSpc>
                <a:spcPct val="107000"/>
              </a:lnSpc>
            </a:pPr>
            <a:r>
              <a:rPr lang="it-IT" kern="100" dirty="0">
                <a:effectLst/>
                <a:latin typeface="Times New Roman" panose="02020603050405020304" pitchFamily="18" charset="0"/>
                <a:ea typeface="Calibri" panose="020F0502020204030204" pitchFamily="34" charset="0"/>
                <a:cs typeface="Times New Roman" panose="02020603050405020304" pitchFamily="18" charset="0"/>
              </a:rPr>
              <a:t>Il Tribunale, però, ha rigettato il ricorso, affermando che la sospensione dal servizio dei docenti non vaccinati è una misura corretta, in quanto è prevista in considerazione della «tipicità della prestazione lavorativa degli stessi».</a:t>
            </a:r>
          </a:p>
          <a:p>
            <a:pPr algn="just">
              <a:lnSpc>
                <a:spcPct val="107000"/>
              </a:lnSpc>
            </a:pPr>
            <a:r>
              <a:rPr lang="it-IT" kern="100" dirty="0">
                <a:effectLst/>
                <a:latin typeface="Times New Roman" panose="02020603050405020304" pitchFamily="18" charset="0"/>
                <a:ea typeface="Calibri" panose="020F0502020204030204" pitchFamily="34" charset="0"/>
                <a:cs typeface="Times New Roman" panose="02020603050405020304" pitchFamily="18" charset="0"/>
              </a:rPr>
              <a:t>La normativa, infatti, era finalizzata ad assicurare lo svolgimento in presenza dell'attività scolastica in condizioni tali da poter ridurre il più possibile l'avverarsi delle situazioni di pericolo per la salute pubblica.</a:t>
            </a:r>
          </a:p>
          <a:p>
            <a:pPr algn="just">
              <a:lnSpc>
                <a:spcPct val="107000"/>
              </a:lnSpc>
            </a:pPr>
            <a:r>
              <a:rPr lang="it-IT" kern="100" dirty="0">
                <a:effectLst/>
                <a:latin typeface="Times New Roman" panose="02020603050405020304" pitchFamily="18" charset="0"/>
                <a:ea typeface="Calibri" panose="020F0502020204030204" pitchFamily="34" charset="0"/>
                <a:cs typeface="Times New Roman" panose="02020603050405020304" pitchFamily="18" charset="0"/>
              </a:rPr>
              <a:t>Inoltre, anche la sospensione della percezione della retribuzione era corretta perché prevista dalla legge.</a:t>
            </a:r>
          </a:p>
          <a:p>
            <a:pPr algn="just">
              <a:lnSpc>
                <a:spcPct val="107000"/>
              </a:lnSpc>
            </a:pPr>
            <a:r>
              <a:rPr lang="it-IT" kern="100" dirty="0">
                <a:effectLst/>
                <a:latin typeface="Times New Roman" panose="02020603050405020304" pitchFamily="18" charset="0"/>
                <a:ea typeface="Calibri" panose="020F0502020204030204" pitchFamily="34" charset="0"/>
                <a:cs typeface="Times New Roman" panose="02020603050405020304" pitchFamily="18" charset="0"/>
              </a:rPr>
              <a:t>Per quanto riguarda il diritto a non essere vaccinati, invece, il giudice ricorda che esso non ha una valenza assoluta e non è intangibile, dovendo essere contemperato con gli altri diritti fondamentali (</a:t>
            </a:r>
            <a:r>
              <a:rPr lang="it-IT" kern="100" dirty="0" err="1">
                <a:effectLst/>
                <a:latin typeface="Times New Roman" panose="02020603050405020304" pitchFamily="18" charset="0"/>
                <a:ea typeface="Calibri" panose="020F0502020204030204" pitchFamily="34" charset="0"/>
                <a:cs typeface="Times New Roman" panose="02020603050405020304" pitchFamily="18" charset="0"/>
              </a:rPr>
              <a:t>Trib</a:t>
            </a:r>
            <a:r>
              <a:rPr lang="it-IT" kern="100" dirty="0">
                <a:effectLst/>
                <a:latin typeface="Times New Roman" panose="02020603050405020304" pitchFamily="18" charset="0"/>
                <a:ea typeface="Calibri" panose="020F0502020204030204" pitchFamily="34" charset="0"/>
                <a:cs typeface="Times New Roman" panose="02020603050405020304" pitchFamily="18" charset="0"/>
              </a:rPr>
              <a:t>. Milano, sez. </a:t>
            </a:r>
            <a:r>
              <a:rPr lang="it-IT" kern="100" dirty="0" err="1">
                <a:effectLst/>
                <a:latin typeface="Times New Roman" panose="02020603050405020304" pitchFamily="18" charset="0"/>
                <a:ea typeface="Calibri" panose="020F0502020204030204" pitchFamily="34" charset="0"/>
                <a:cs typeface="Times New Roman" panose="02020603050405020304" pitchFamily="18" charset="0"/>
              </a:rPr>
              <a:t>lav</a:t>
            </a:r>
            <a:r>
              <a:rPr lang="it-IT"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it-IT" kern="100" dirty="0" err="1">
                <a:effectLst/>
                <a:latin typeface="Times New Roman" panose="02020603050405020304" pitchFamily="18" charset="0"/>
                <a:ea typeface="Calibri" panose="020F0502020204030204" pitchFamily="34" charset="0"/>
                <a:cs typeface="Times New Roman" panose="02020603050405020304" pitchFamily="18" charset="0"/>
              </a:rPr>
              <a:t>sent</a:t>
            </a:r>
            <a:r>
              <a:rPr lang="it-IT" kern="100" dirty="0">
                <a:effectLst/>
                <a:latin typeface="Times New Roman" panose="02020603050405020304" pitchFamily="18" charset="0"/>
                <a:ea typeface="Calibri" panose="020F0502020204030204" pitchFamily="34" charset="0"/>
                <a:cs typeface="Times New Roman" panose="02020603050405020304" pitchFamily="18" charset="0"/>
              </a:rPr>
              <a:t>., 17 maggio 2022, n. 1962).</a:t>
            </a:r>
          </a:p>
          <a:p>
            <a:pPr algn="just">
              <a:lnSpc>
                <a:spcPct val="107000"/>
              </a:lnSpc>
            </a:pPr>
            <a:r>
              <a:rPr lang="it-IT" kern="100" dirty="0">
                <a:latin typeface="Times New Roman" panose="02020603050405020304" pitchFamily="18" charset="0"/>
                <a:ea typeface="Calibri" panose="020F0502020204030204" pitchFamily="34" charset="0"/>
                <a:cs typeface="Times New Roman" panose="02020603050405020304" pitchFamily="18" charset="0"/>
              </a:rPr>
              <a:t>Ed ancora</a:t>
            </a:r>
            <a:r>
              <a:rPr lang="it-IT" i="1" kern="100" dirty="0">
                <a:latin typeface="Times New Roman" panose="02020603050405020304" pitchFamily="18" charset="0"/>
                <a:ea typeface="Calibri" panose="020F0502020204030204" pitchFamily="34" charset="0"/>
                <a:cs typeface="Times New Roman" panose="02020603050405020304" pitchFamily="18" charset="0"/>
              </a:rPr>
              <a:t>, </a:t>
            </a:r>
            <a:r>
              <a:rPr lang="it-IT" i="1" kern="100" dirty="0">
                <a:effectLst/>
                <a:latin typeface="Times New Roman" panose="02020603050405020304" pitchFamily="18" charset="0"/>
                <a:ea typeface="Calibri" panose="020F0502020204030204" pitchFamily="34" charset="0"/>
                <a:cs typeface="Times New Roman" panose="02020603050405020304" pitchFamily="18" charset="0"/>
              </a:rPr>
              <a:t>“Se un lavoratore non rispetta l’obbligo vaccinale, può aumentare il rischio di contagio sul luogo di lavoro. Il datore di lavoro, quindi, è legittimato a sospendere il lavoratore dalle mansioni e dallo stipendio nel periodo in cui l’obbligo è previsto per legge”.</a:t>
            </a:r>
          </a:p>
          <a:p>
            <a:pPr algn="just">
              <a:lnSpc>
                <a:spcPct val="107000"/>
              </a:lnSpc>
            </a:pPr>
            <a:r>
              <a:rPr lang="it-IT" kern="100" dirty="0">
                <a:effectLst/>
                <a:latin typeface="Times New Roman" panose="02020603050405020304" pitchFamily="18" charset="0"/>
                <a:ea typeface="Calibri" panose="020F0502020204030204" pitchFamily="34" charset="0"/>
                <a:cs typeface="Times New Roman" panose="02020603050405020304" pitchFamily="18" charset="0"/>
              </a:rPr>
              <a:t>Questa è la decisione presa dal Tribunale di Milano con sentenza n. 1962/2022, confermando così le norme approvate durante la pandemia.</a:t>
            </a:r>
          </a:p>
        </p:txBody>
      </p:sp>
    </p:spTree>
    <p:extLst>
      <p:ext uri="{BB962C8B-B14F-4D97-AF65-F5344CB8AC3E}">
        <p14:creationId xmlns:p14="http://schemas.microsoft.com/office/powerpoint/2010/main" val="199759635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91</a:t>
            </a:r>
          </a:p>
        </p:txBody>
      </p:sp>
      <p:sp>
        <p:nvSpPr>
          <p:cNvPr id="3" name="CasellaDiTesto 2">
            <a:extLst>
              <a:ext uri="{FF2B5EF4-FFF2-40B4-BE49-F238E27FC236}">
                <a16:creationId xmlns:a16="http://schemas.microsoft.com/office/drawing/2014/main" id="{1E99164B-93AA-4BFD-A0D1-ACE0C1EB95EB}"/>
              </a:ext>
            </a:extLst>
          </p:cNvPr>
          <p:cNvSpPr txBox="1"/>
          <p:nvPr/>
        </p:nvSpPr>
        <p:spPr>
          <a:xfrm>
            <a:off x="332510" y="339725"/>
            <a:ext cx="11333017" cy="740139"/>
          </a:xfrm>
          <a:prstGeom prst="rect">
            <a:avLst/>
          </a:prstGeom>
          <a:noFill/>
        </p:spPr>
        <p:txBody>
          <a:bodyPr wrap="square" rtlCol="0">
            <a:spAutoFit/>
          </a:bodyPr>
          <a:lstStyle/>
          <a:p>
            <a:pPr algn="just">
              <a:lnSpc>
                <a:spcPct val="107000"/>
              </a:lnSpc>
              <a:spcAft>
                <a:spcPts val="800"/>
              </a:spcAft>
            </a:pPr>
            <a:endParaRPr lang="it-IT"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it-IT"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CasellaDiTesto 3">
            <a:extLst>
              <a:ext uri="{FF2B5EF4-FFF2-40B4-BE49-F238E27FC236}">
                <a16:creationId xmlns:a16="http://schemas.microsoft.com/office/drawing/2014/main" id="{7FF0B8E5-C010-4EE8-B7B2-0E8DC4F1DF3F}"/>
              </a:ext>
            </a:extLst>
          </p:cNvPr>
          <p:cNvSpPr txBox="1"/>
          <p:nvPr/>
        </p:nvSpPr>
        <p:spPr>
          <a:xfrm>
            <a:off x="415636" y="339725"/>
            <a:ext cx="11333017" cy="830997"/>
          </a:xfrm>
          <a:prstGeom prst="rect">
            <a:avLst/>
          </a:prstGeom>
          <a:noFill/>
        </p:spPr>
        <p:txBody>
          <a:bodyPr wrap="square" rtlCol="0">
            <a:spAutoFit/>
          </a:bodyPr>
          <a:lstStyle/>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a:p>
            <a:pPr algn="ctr"/>
            <a:endParaRPr lang="it-IT" sz="1600" dirty="0">
              <a:latin typeface="Times New Roman" panose="02020603050405020304" pitchFamily="18" charset="0"/>
              <a:cs typeface="Times New Roman" panose="02020603050405020304" pitchFamily="18" charset="0"/>
            </a:endParaRPr>
          </a:p>
        </p:txBody>
      </p:sp>
      <p:sp>
        <p:nvSpPr>
          <p:cNvPr id="5" name="CasellaDiTesto 4">
            <a:extLst>
              <a:ext uri="{FF2B5EF4-FFF2-40B4-BE49-F238E27FC236}">
                <a16:creationId xmlns:a16="http://schemas.microsoft.com/office/drawing/2014/main" id="{EF1DCE7D-259A-425E-A7EE-3F770CE667A4}"/>
              </a:ext>
            </a:extLst>
          </p:cNvPr>
          <p:cNvSpPr txBox="1"/>
          <p:nvPr/>
        </p:nvSpPr>
        <p:spPr>
          <a:xfrm>
            <a:off x="512618" y="559991"/>
            <a:ext cx="11194472" cy="5286062"/>
          </a:xfrm>
          <a:prstGeom prst="rect">
            <a:avLst/>
          </a:prstGeom>
          <a:noFill/>
        </p:spPr>
        <p:txBody>
          <a:bodyPr wrap="square" rtlCol="0">
            <a:spAutoFit/>
          </a:bodyPr>
          <a:lstStyle/>
          <a:p>
            <a:pPr algn="just">
              <a:lnSpc>
                <a:spcPts val="1950"/>
              </a:lnSpc>
              <a:spcAft>
                <a:spcPts val="1875"/>
              </a:spcAft>
            </a:pPr>
            <a:r>
              <a:rPr lang="it-IT" kern="1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Il caso: tutto è partito da un’insegnante che aveva richiesto di annullare il provvedimento di sospensione non retribuita preso per mancata esecuzione dell’obbligo vaccinale, la reintegra in servizio e il versamento degli stipendi non percepiti durante la sospensione.</a:t>
            </a:r>
          </a:p>
          <a:p>
            <a:pPr algn="just">
              <a:lnSpc>
                <a:spcPts val="1950"/>
              </a:lnSpc>
              <a:spcAft>
                <a:spcPts val="1875"/>
              </a:spcAft>
            </a:pPr>
            <a:r>
              <a:rPr lang="it-IT" kern="1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In aggiunta aveva chiesto il risarcimento del danno non patrimoniale per ingiusta discriminazione o, in alternativa, il pagamento di un assegno alimentare non superiore a metà stipendio. </a:t>
            </a:r>
            <a:endParaRPr lang="it-IT" b="1" kern="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ts val="1950"/>
              </a:lnSpc>
              <a:spcAft>
                <a:spcPts val="1875"/>
              </a:spcAft>
            </a:pPr>
            <a:r>
              <a:rPr lang="it-IT" b="1" kern="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La sentenza:</a:t>
            </a:r>
            <a:r>
              <a:rPr lang="it-IT" kern="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in seguito al </a:t>
            </a:r>
            <a:r>
              <a:rPr lang="it-IT" kern="0" dirty="0" err="1">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D.l.</a:t>
            </a:r>
            <a:r>
              <a:rPr lang="it-IT" kern="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24/2022, la materia del contendere era cessata per la riammissione in servizio e il pagamento della retribuzione; infatti, il personale non adempiente l’obbligo vaccinale era stato destinato ad attività di supporto all’istituzione scolastica. Le altre domande, invece, sono inammissibili. </a:t>
            </a:r>
            <a:endParaRPr lang="it-IT"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algn="just">
              <a:lnSpc>
                <a:spcPts val="1950"/>
              </a:lnSpc>
              <a:spcAft>
                <a:spcPts val="800"/>
              </a:spcAft>
            </a:pPr>
            <a:r>
              <a:rPr lang="it-IT" kern="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Secondo i giudici, la sospensione del servizio per i docenti non vaccinati è una misura corretta considerato il lavoro svolto. La normativa è volta ad assicurare lo svolgimento dell’attività scolastica in condizioni tali da ridurre possibili rischi alla salute pubblica. Gli studi pubblicati, poi, rendono legittimo l’obbligo vaccinale. In aggiunta, l’obbligo vaccinale non è in contrasto col diritto riconosciuto dalla costituzione di non vaccinarsi; sempre che esista, sottolinea il Tribunale, questo diritto non può essere intangibile e deve essere sempre messo in relazione ad altri diritti fondamentali come quello alla salute pubblica</a:t>
            </a:r>
            <a:r>
              <a:rPr lang="it-IT" kern="0" dirty="0">
                <a:solidFill>
                  <a:srgbClr val="000000"/>
                </a:solidFill>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t>
            </a:r>
            <a:endParaRPr lang="it-IT" kern="100"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algn="just">
              <a:lnSpc>
                <a:spcPts val="1950"/>
              </a:lnSpc>
              <a:spcAft>
                <a:spcPts val="800"/>
              </a:spcAft>
            </a:pPr>
            <a:r>
              <a:rPr lang="it-IT" kern="100"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Dai precedenti giurisprudenziali si può sicuramente evincere che in ambito di sanzioni disciplinari lo sforzo interpretativo deve essere particolarmente ampio in quanto i diritti del singolo docente devono essere contemperati necessariamente con l’interesse pubblico</a:t>
            </a:r>
            <a:r>
              <a:rPr lang="it-IT" sz="1600" kern="100"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endParaRPr lang="it-IT" sz="1600" kern="0"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019879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92</a:t>
            </a:r>
          </a:p>
        </p:txBody>
      </p:sp>
      <p:sp>
        <p:nvSpPr>
          <p:cNvPr id="6" name="CasellaDiTesto 5">
            <a:extLst>
              <a:ext uri="{FF2B5EF4-FFF2-40B4-BE49-F238E27FC236}">
                <a16:creationId xmlns:a16="http://schemas.microsoft.com/office/drawing/2014/main" id="{A6E73A0C-BBFE-4AAA-8AF1-6A5568765C7E}"/>
              </a:ext>
            </a:extLst>
          </p:cNvPr>
          <p:cNvSpPr txBox="1"/>
          <p:nvPr/>
        </p:nvSpPr>
        <p:spPr>
          <a:xfrm>
            <a:off x="420254" y="672095"/>
            <a:ext cx="11351491" cy="5355312"/>
          </a:xfrm>
          <a:prstGeom prst="rect">
            <a:avLst/>
          </a:prstGeom>
          <a:noFill/>
        </p:spPr>
        <p:txBody>
          <a:bodyPr wrap="square" rtlCol="0">
            <a:spAutoFit/>
          </a:bodyPr>
          <a:lstStyle/>
          <a:p>
            <a:pPr algn="ctr"/>
            <a:r>
              <a:rPr lang="it-IT" b="1" dirty="0">
                <a:latin typeface="Times New Roman" panose="02020603050405020304" pitchFamily="18" charset="0"/>
                <a:cs typeface="Times New Roman" panose="02020603050405020304" pitchFamily="18" charset="0"/>
              </a:rPr>
              <a:t>Personale OEPA (EX AEC)</a:t>
            </a:r>
            <a:endParaRPr lang="it-IT" dirty="0">
              <a:latin typeface="Times New Roman" panose="02020603050405020304" pitchFamily="18" charset="0"/>
              <a:cs typeface="Times New Roman" panose="02020603050405020304" pitchFamily="18" charset="0"/>
            </a:endParaRPr>
          </a:p>
          <a:p>
            <a:pPr algn="just"/>
            <a:r>
              <a:rPr lang="it-IT" dirty="0">
                <a:latin typeface="Times New Roman" panose="02020603050405020304" pitchFamily="18" charset="0"/>
                <a:cs typeface="Times New Roman" panose="02020603050405020304" pitchFamily="18" charset="0"/>
              </a:rPr>
              <a:t>Importante è dare uno sguardo alle varie figure professionali che operano o che possono operare all’interno dell’Istituzione scolastica e chiederci a quali doveri questi siano tenuti e soprattutto a quale potere disciplinare siano sottoposto.</a:t>
            </a:r>
          </a:p>
          <a:p>
            <a:pPr algn="just"/>
            <a:r>
              <a:rPr lang="it-IT" dirty="0">
                <a:latin typeface="Times New Roman" panose="02020603050405020304" pitchFamily="18" charset="0"/>
                <a:cs typeface="Times New Roman" panose="02020603050405020304" pitchFamily="18" charset="0"/>
              </a:rPr>
              <a:t>Caso sempre più frequente è l’inserimento all’interno delle classi del personale ausiliario, ed in particolare degli Assistenti all’autonomia e all’educazione o oggi, degli Operatori Educativi per l’Autonomia. </a:t>
            </a:r>
          </a:p>
          <a:p>
            <a:pPr algn="just"/>
            <a:r>
              <a:rPr lang="it-IT" dirty="0">
                <a:latin typeface="Times New Roman" panose="02020603050405020304" pitchFamily="18" charset="0"/>
                <a:cs typeface="Times New Roman" panose="02020603050405020304" pitchFamily="18" charset="0"/>
              </a:rPr>
              <a:t>Importante ricordare che trattasi di figure previste dalla L. 104/1992 art. 13 comma 3 che parla di “l’assistenza per l’autonomia e la comunicazione personale degli alunni con handicap fisici o sensoriali”. </a:t>
            </a:r>
          </a:p>
          <a:p>
            <a:pPr algn="just"/>
            <a:r>
              <a:rPr lang="it-IT" dirty="0">
                <a:latin typeface="Times New Roman" panose="02020603050405020304" pitchFamily="18" charset="0"/>
                <a:cs typeface="Times New Roman" panose="02020603050405020304" pitchFamily="18" charset="0"/>
              </a:rPr>
              <a:t>Il supporto dell’educatore è stato successivamente previsto, ma non ovunque, da varie norme regionali ma nessuno ha mai definito in modo univoco compiti e percorsi di formazione di queste ed altre figure professionali come gli AEC, gli OSS, gli assistenti igienici ecc.</a:t>
            </a:r>
          </a:p>
          <a:p>
            <a:pPr algn="just"/>
            <a:r>
              <a:rPr lang="it-IT" dirty="0">
                <a:latin typeface="Times New Roman" panose="02020603050405020304" pitchFamily="18" charset="0"/>
                <a:cs typeface="Times New Roman" panose="02020603050405020304" pitchFamily="18" charset="0"/>
              </a:rPr>
              <a:t>Secondo il D.L. 66 del 2017 («Norme per la promozione dell'inclusione scolastica degli studenti con disabilità, a norma dell'articolo 1, commi 180 e 181, lettera c), della legge 13 luglio 2015, n. 107»), art. 3 c. 4, dovrebbero esser individuati criteri di uniformità su tutto il territorio nazionale, ma per adesso ancora non si è proceduto in tal senso.</a:t>
            </a:r>
          </a:p>
          <a:p>
            <a:pPr algn="just"/>
            <a:r>
              <a:rPr lang="it-IT" dirty="0">
                <a:latin typeface="Times New Roman" panose="02020603050405020304" pitchFamily="18" charset="0"/>
                <a:cs typeface="Times New Roman" panose="02020603050405020304" pitchFamily="18" charset="0"/>
              </a:rPr>
              <a:t>Ad oggi tali lavoratori quindi non solo non hanno una normativa uniforme su tutto il territorio nazionale, ma pur essendo presenti all’interno dell’istituzione scolastica non sono dipendenti del Ministero dell’Istruzione, ma molto spesso di cooperative a cui l’Ente locale si rivolge per l’erogazione del servizio, </a:t>
            </a:r>
            <a:r>
              <a:rPr lang="it-IT" b="1" u="sng" dirty="0">
                <a:latin typeface="Times New Roman" panose="02020603050405020304" pitchFamily="18" charset="0"/>
                <a:cs typeface="Times New Roman" panose="02020603050405020304" pitchFamily="18" charset="0"/>
              </a:rPr>
              <a:t>tale tipologia di rapporto si instaura solo nei casi strettamente necessari, cioè quando non è possibile utilizzare collaboratori interni all’amministrazione.</a:t>
            </a:r>
          </a:p>
          <a:p>
            <a:pPr algn="just"/>
            <a:endParaRPr lang="it-IT"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395362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93</a:t>
            </a:r>
          </a:p>
        </p:txBody>
      </p:sp>
      <p:sp>
        <p:nvSpPr>
          <p:cNvPr id="6" name="CasellaDiTesto 5">
            <a:extLst>
              <a:ext uri="{FF2B5EF4-FFF2-40B4-BE49-F238E27FC236}">
                <a16:creationId xmlns:a16="http://schemas.microsoft.com/office/drawing/2014/main" id="{A6E73A0C-BBFE-4AAA-8AF1-6A5568765C7E}"/>
              </a:ext>
            </a:extLst>
          </p:cNvPr>
          <p:cNvSpPr txBox="1"/>
          <p:nvPr/>
        </p:nvSpPr>
        <p:spPr>
          <a:xfrm>
            <a:off x="304800" y="187186"/>
            <a:ext cx="11720945" cy="5909310"/>
          </a:xfrm>
          <a:prstGeom prst="rect">
            <a:avLst/>
          </a:prstGeom>
          <a:noFill/>
        </p:spPr>
        <p:txBody>
          <a:bodyPr wrap="square" rtlCol="0">
            <a:spAutoFit/>
          </a:bodyPr>
          <a:lstStyle/>
          <a:p>
            <a:pPr algn="just"/>
            <a:r>
              <a:rPr lang="it-IT" b="1" u="sng" dirty="0">
                <a:latin typeface="Times New Roman" panose="02020603050405020304" pitchFamily="18" charset="0"/>
                <a:cs typeface="Times New Roman" panose="02020603050405020304" pitchFamily="18" charset="0"/>
              </a:rPr>
              <a:t>La particolarità di questi operatori è quella di essere ricompresa nel </a:t>
            </a:r>
            <a:r>
              <a:rPr lang="it-IT" b="1" u="sng" dirty="0" err="1">
                <a:latin typeface="Times New Roman" panose="02020603050405020304" pitchFamily="18" charset="0"/>
                <a:cs typeface="Times New Roman" panose="02020603050405020304" pitchFamily="18" charset="0"/>
              </a:rPr>
              <a:t>genus</a:t>
            </a:r>
            <a:r>
              <a:rPr lang="it-IT" b="1" u="sng" dirty="0">
                <a:latin typeface="Times New Roman" panose="02020603050405020304" pitchFamily="18" charset="0"/>
                <a:cs typeface="Times New Roman" panose="02020603050405020304" pitchFamily="18" charset="0"/>
              </a:rPr>
              <a:t> generale dei dipendenti pubblici nel momento in cui pongono in essere la propria prestazione, soprattutto con riferimento al codice di condotta ex D.P.R 62\2013 che ricomprende al terzo comma, espressamente, tali categorie di soggetti che con qualsiasi titolo realizzano opere in favore dell’amministrazione; quindi in base a tale normativa generale possiamo affermare, nel caso particolare di nostro interesse, che gli OEPA sono destinatari del codice di condotta al pari di tutti gli altri dipendenti pubblici in ragione del rapporto lavorativo, consistente nella prestazione di un servizio, con la pubblica amministrazione.</a:t>
            </a:r>
            <a:endParaRPr lang="it-IT" dirty="0">
              <a:latin typeface="Times New Roman" panose="02020603050405020304" pitchFamily="18" charset="0"/>
              <a:cs typeface="Times New Roman" panose="02020603050405020304" pitchFamily="18" charset="0"/>
            </a:endParaRPr>
          </a:p>
          <a:p>
            <a:pPr algn="just"/>
            <a:r>
              <a:rPr lang="it-IT" b="1" u="sng" dirty="0">
                <a:latin typeface="Times New Roman" panose="02020603050405020304" pitchFamily="18" charset="0"/>
                <a:cs typeface="Times New Roman" panose="02020603050405020304" pitchFamily="18" charset="0"/>
              </a:rPr>
              <a:t>L’articolo 2 del </a:t>
            </a:r>
            <a:r>
              <a:rPr lang="it-IT" b="1" u="sng" dirty="0" err="1">
                <a:latin typeface="Times New Roman" panose="02020603050405020304" pitchFamily="18" charset="0"/>
                <a:cs typeface="Times New Roman" panose="02020603050405020304" pitchFamily="18" charset="0"/>
              </a:rPr>
              <a:t>d.P.R.</a:t>
            </a:r>
            <a:r>
              <a:rPr lang="it-IT" b="1" u="sng" dirty="0">
                <a:latin typeface="Times New Roman" panose="02020603050405020304" pitchFamily="18" charset="0"/>
                <a:cs typeface="Times New Roman" panose="02020603050405020304" pitchFamily="18" charset="0"/>
              </a:rPr>
              <a:t> 62/2013 individua le categorie di personale tenute al rispetto del codice nazionale e dei codici di comportamento.</a:t>
            </a:r>
            <a:endParaRPr lang="it-IT" dirty="0">
              <a:latin typeface="Times New Roman" panose="02020603050405020304" pitchFamily="18" charset="0"/>
              <a:cs typeface="Times New Roman" panose="02020603050405020304" pitchFamily="18" charset="0"/>
            </a:endParaRPr>
          </a:p>
          <a:p>
            <a:pPr algn="just"/>
            <a:r>
              <a:rPr lang="it-IT" b="1" u="sng" dirty="0">
                <a:latin typeface="Times New Roman" panose="02020603050405020304" pitchFamily="18" charset="0"/>
                <a:cs typeface="Times New Roman" panose="02020603050405020304" pitchFamily="18" charset="0"/>
              </a:rPr>
              <a:t>Essi sono:</a:t>
            </a:r>
            <a:endParaRPr lang="it-IT" dirty="0">
              <a:latin typeface="Times New Roman" panose="02020603050405020304" pitchFamily="18" charset="0"/>
              <a:cs typeface="Times New Roman" panose="02020603050405020304" pitchFamily="18" charset="0"/>
            </a:endParaRPr>
          </a:p>
          <a:p>
            <a:pPr algn="just"/>
            <a:r>
              <a:rPr lang="it-IT" b="1" u="sng" dirty="0">
                <a:latin typeface="Times New Roman" panose="02020603050405020304" pitchFamily="18" charset="0"/>
                <a:cs typeface="Times New Roman" panose="02020603050405020304" pitchFamily="18" charset="0"/>
              </a:rPr>
              <a:t>a) i dipendenti pubblici c.d. contrattualizzati (art. 2, co. 1, </a:t>
            </a:r>
            <a:r>
              <a:rPr lang="it-IT" b="1" u="sng" dirty="0" err="1">
                <a:latin typeface="Times New Roman" panose="02020603050405020304" pitchFamily="18" charset="0"/>
                <a:cs typeface="Times New Roman" panose="02020603050405020304" pitchFamily="18" charset="0"/>
              </a:rPr>
              <a:t>d.P.R.</a:t>
            </a:r>
            <a:r>
              <a:rPr lang="it-IT" b="1" u="sng" dirty="0">
                <a:latin typeface="Times New Roman" panose="02020603050405020304" pitchFamily="18" charset="0"/>
                <a:cs typeface="Times New Roman" panose="02020603050405020304" pitchFamily="18" charset="0"/>
              </a:rPr>
              <a:t> 62/2013);</a:t>
            </a:r>
            <a:endParaRPr lang="it-IT" dirty="0">
              <a:latin typeface="Times New Roman" panose="02020603050405020304" pitchFamily="18" charset="0"/>
              <a:cs typeface="Times New Roman" panose="02020603050405020304" pitchFamily="18" charset="0"/>
            </a:endParaRPr>
          </a:p>
          <a:p>
            <a:pPr algn="just"/>
            <a:r>
              <a:rPr lang="it-IT" b="1" u="sng" dirty="0">
                <a:latin typeface="Times New Roman" panose="02020603050405020304" pitchFamily="18" charset="0"/>
                <a:cs typeface="Times New Roman" panose="02020603050405020304" pitchFamily="18" charset="0"/>
              </a:rPr>
              <a:t>b) le categorie di personale in regime pubblicistico per le quali le norme del codice costituiscono solo principi di comportamento da applicare con il limite “della compatibilità” (art. 2, co. 2, </a:t>
            </a:r>
            <a:r>
              <a:rPr lang="it-IT" b="1" u="sng" dirty="0" err="1">
                <a:latin typeface="Times New Roman" panose="02020603050405020304" pitchFamily="18" charset="0"/>
                <a:cs typeface="Times New Roman" panose="02020603050405020304" pitchFamily="18" charset="0"/>
              </a:rPr>
              <a:t>d.P.R.</a:t>
            </a:r>
            <a:r>
              <a:rPr lang="it-IT" b="1" u="sng" dirty="0">
                <a:latin typeface="Times New Roman" panose="02020603050405020304" pitchFamily="18" charset="0"/>
                <a:cs typeface="Times New Roman" panose="02020603050405020304" pitchFamily="18" charset="0"/>
              </a:rPr>
              <a:t> 62/2013);</a:t>
            </a:r>
            <a:endParaRPr lang="it-IT" dirty="0">
              <a:latin typeface="Times New Roman" panose="02020603050405020304" pitchFamily="18" charset="0"/>
              <a:cs typeface="Times New Roman" panose="02020603050405020304" pitchFamily="18" charset="0"/>
            </a:endParaRPr>
          </a:p>
          <a:p>
            <a:pPr algn="just"/>
            <a:r>
              <a:rPr lang="it-IT" b="1" u="sng" dirty="0">
                <a:latin typeface="Times New Roman" panose="02020603050405020304" pitchFamily="18" charset="0"/>
                <a:cs typeface="Times New Roman" panose="02020603050405020304" pitchFamily="18" charset="0"/>
              </a:rPr>
              <a:t>c) coloro che, pur estranei alla PA, sono titolari di un rapporto di qualsiasi tipo e a qualsiasi titolo con essa, cui il codice si applica nei limiti “della compatibilità” (art. 2, co. 3, </a:t>
            </a:r>
            <a:r>
              <a:rPr lang="it-IT" b="1" u="sng" dirty="0" err="1">
                <a:latin typeface="Times New Roman" panose="02020603050405020304" pitchFamily="18" charset="0"/>
                <a:cs typeface="Times New Roman" panose="02020603050405020304" pitchFamily="18" charset="0"/>
              </a:rPr>
              <a:t>d.P.R.</a:t>
            </a:r>
            <a:r>
              <a:rPr lang="it-IT" b="1" u="sng" dirty="0">
                <a:latin typeface="Times New Roman" panose="02020603050405020304" pitchFamily="18" charset="0"/>
                <a:cs typeface="Times New Roman" panose="02020603050405020304" pitchFamily="18" charset="0"/>
              </a:rPr>
              <a:t> 62/2013); ciò significa che restano in vigore per tali dipendenti le disposizioni sui doveri di comportamento contenute nei particolari ordinamenti che li riguardano ed eventuali lacune degli ordinamenti di questi dipendenti sono integrate dalla disciplina dettata nel codice generale.</a:t>
            </a:r>
          </a:p>
          <a:p>
            <a:pPr algn="just"/>
            <a:r>
              <a:rPr lang="it-IT" b="1" u="sng" dirty="0">
                <a:latin typeface="Times New Roman" panose="02020603050405020304" pitchFamily="18" charset="0"/>
                <a:cs typeface="Times New Roman" panose="02020603050405020304" pitchFamily="18" charset="0"/>
              </a:rPr>
              <a:t> In buona sostanza, i diversi profili di responsabilità da violazione del codice per tali soggetti sono regolati dai codici di comportamento adottati dalle diverse amministrazioni che costituiscono fonti unilaterali pubblicistiche. E’ quindi necessario che gli schemi tipo di incarico siano predisposti inserendo la condizione del rispetto degli obblighi di condotta previsti per i dipendenti, se ed in quanto compatibili.</a:t>
            </a:r>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899802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94</a:t>
            </a:r>
          </a:p>
        </p:txBody>
      </p:sp>
      <p:sp>
        <p:nvSpPr>
          <p:cNvPr id="6" name="CasellaDiTesto 5">
            <a:extLst>
              <a:ext uri="{FF2B5EF4-FFF2-40B4-BE49-F238E27FC236}">
                <a16:creationId xmlns:a16="http://schemas.microsoft.com/office/drawing/2014/main" id="{A6E73A0C-BBFE-4AAA-8AF1-6A5568765C7E}"/>
              </a:ext>
            </a:extLst>
          </p:cNvPr>
          <p:cNvSpPr txBox="1"/>
          <p:nvPr/>
        </p:nvSpPr>
        <p:spPr>
          <a:xfrm>
            <a:off x="304800" y="447040"/>
            <a:ext cx="11720945" cy="5632311"/>
          </a:xfrm>
          <a:prstGeom prst="rect">
            <a:avLst/>
          </a:prstGeom>
          <a:noFill/>
        </p:spPr>
        <p:txBody>
          <a:bodyPr wrap="square" rtlCol="0">
            <a:spAutoFit/>
          </a:bodyPr>
          <a:lstStyle/>
          <a:p>
            <a:r>
              <a:rPr lang="it-IT" dirty="0">
                <a:latin typeface="Times New Roman" panose="02020603050405020304" pitchFamily="18" charset="0"/>
                <a:cs typeface="Times New Roman" panose="02020603050405020304" pitchFamily="18" charset="0"/>
              </a:rPr>
              <a:t>Il Comune di Roma, ha recentemente previsto di intavolare una discussione e di vagliare l’opportunità di assumere direttamente i detti operatori, ma il servizio continua ad oggi ad essere erogato tramite cooperative accreditare, come nelle altre regioni.</a:t>
            </a:r>
          </a:p>
          <a:p>
            <a:r>
              <a:rPr lang="it-IT" dirty="0">
                <a:latin typeface="Times New Roman" panose="02020603050405020304" pitchFamily="18" charset="0"/>
                <a:cs typeface="Times New Roman" panose="02020603050405020304" pitchFamily="18" charset="0"/>
              </a:rPr>
              <a:t>Importante segnalare che le ore di servizio e la previsione della tipologia di assistenza varia caso per caso in base al singolo studente e alle singole necessità.</a:t>
            </a:r>
          </a:p>
          <a:p>
            <a:r>
              <a:rPr lang="it-IT" dirty="0">
                <a:latin typeface="Times New Roman" panose="02020603050405020304" pitchFamily="18" charset="0"/>
                <a:cs typeface="Times New Roman" panose="02020603050405020304" pitchFamily="18" charset="0"/>
              </a:rPr>
              <a:t>In base al D. </a:t>
            </a:r>
            <a:r>
              <a:rPr lang="it-IT" dirty="0" err="1">
                <a:latin typeface="Times New Roman" panose="02020603050405020304" pitchFamily="18" charset="0"/>
                <a:cs typeface="Times New Roman" panose="02020603050405020304" pitchFamily="18" charset="0"/>
              </a:rPr>
              <a:t>Lgs</a:t>
            </a:r>
            <a:r>
              <a:rPr lang="it-IT" dirty="0">
                <a:latin typeface="Times New Roman" panose="02020603050405020304" pitchFamily="18" charset="0"/>
                <a:cs typeface="Times New Roman" panose="02020603050405020304" pitchFamily="18" charset="0"/>
              </a:rPr>
              <a:t>. n. 66/2017 le proposte sulle risorse necessarie per il progetto  di inclusione, comprese sia le ore di sostegno che di assistenza, vanno inserite nel PEI e sono quindi di competenza del GLO (</a:t>
            </a:r>
            <a:r>
              <a:rPr lang="it-IT" dirty="0" err="1">
                <a:latin typeface="Times New Roman" panose="02020603050405020304" pitchFamily="18" charset="0"/>
                <a:cs typeface="Times New Roman" panose="02020603050405020304" pitchFamily="18" charset="0"/>
              </a:rPr>
              <a:t>confr</a:t>
            </a:r>
            <a:r>
              <a:rPr lang="it-IT" dirty="0">
                <a:latin typeface="Times New Roman" panose="02020603050405020304" pitchFamily="18" charset="0"/>
                <a:cs typeface="Times New Roman" panose="02020603050405020304" pitchFamily="18" charset="0"/>
              </a:rPr>
              <a:t>. art. 7, comma 2) .</a:t>
            </a:r>
          </a:p>
          <a:p>
            <a:r>
              <a:rPr lang="it-IT" dirty="0">
                <a:latin typeface="Times New Roman" panose="02020603050405020304" pitchFamily="18" charset="0"/>
                <a:cs typeface="Times New Roman" panose="02020603050405020304" pitchFamily="18" charset="0"/>
              </a:rPr>
              <a:t>Per quanto riguarda le ore di assistenza le procedure previste dal DL 66 sono oggi di difficile applicazione mancando passaggi molto importanti previsti dal decreto, come l’accordo Stato Regioni per la definizione dei  profili professionali e dei percorsi di formazione (art. 3 c. 4) e  sulla partecipazione al GLI dei rappresentanti dell’Ente Locale quando si definiscono le proposte complessive della scuola (art. 15 c. 9 L. 104/92 </a:t>
            </a:r>
            <a:r>
              <a:rPr lang="it-IT" dirty="0" err="1">
                <a:latin typeface="Times New Roman" panose="02020603050405020304" pitchFamily="18" charset="0"/>
                <a:cs typeface="Times New Roman" panose="02020603050405020304" pitchFamily="18" charset="0"/>
              </a:rPr>
              <a:t>modif</a:t>
            </a:r>
            <a:r>
              <a:rPr lang="it-IT" dirty="0">
                <a:latin typeface="Times New Roman" panose="02020603050405020304" pitchFamily="18" charset="0"/>
                <a:cs typeface="Times New Roman" panose="02020603050405020304" pitchFamily="18" charset="0"/>
              </a:rPr>
              <a:t>. dal DL 96/19 e art. 10 DL 66).</a:t>
            </a:r>
          </a:p>
          <a:p>
            <a:r>
              <a:rPr lang="it-IT" dirty="0">
                <a:latin typeface="Times New Roman" panose="02020603050405020304" pitchFamily="18" charset="0"/>
                <a:cs typeface="Times New Roman" panose="02020603050405020304" pitchFamily="18" charset="0"/>
              </a:rPr>
              <a:t>Si intende qui esclusivamente l’assistenza specialistica, all’autonomia e alla comunicazione, essendo quella di base di competenza della scuola.</a:t>
            </a:r>
          </a:p>
          <a:p>
            <a:r>
              <a:rPr lang="it-IT" dirty="0">
                <a:latin typeface="Times New Roman" panose="02020603050405020304" pitchFamily="18" charset="0"/>
                <a:cs typeface="Times New Roman" panose="02020603050405020304" pitchFamily="18" charset="0"/>
              </a:rPr>
              <a:t>Per quel che qui ci interessa, è importante sottolineare che siamo difronte ad una situazione limite di «somministrazione del lavoro» nell’ambito di una istituzione pubblica e per finalità pubbliche  costituzionalmente garantite.</a:t>
            </a:r>
          </a:p>
          <a:p>
            <a:r>
              <a:rPr lang="it-IT" dirty="0">
                <a:latin typeface="Times New Roman" panose="02020603050405020304" pitchFamily="18" charset="0"/>
                <a:cs typeface="Times New Roman" panose="02020603050405020304" pitchFamily="18" charset="0"/>
              </a:rPr>
              <a:t>Gli operatori agiscono  in supporto del personale scolastico, cercando di comprendere le emozioni, il linguaggio e le richieste dell’alunno, mettendo al primo posto i suoi bisogni e vengono  supportati nel loro quotidiano da momenti di equipe, supervisione e  formazione (partecipando annualmente a programmi di formazione aggiornamento)  costantemente condivisi con la famiglia, i docenti, i referenti comunali e con i terapisti che seguono i minori nel loro percorso evolutivo.</a:t>
            </a:r>
          </a:p>
          <a:p>
            <a:endParaRPr lang="it-IT" dirty="0"/>
          </a:p>
        </p:txBody>
      </p:sp>
    </p:spTree>
    <p:extLst>
      <p:ext uri="{BB962C8B-B14F-4D97-AF65-F5344CB8AC3E}">
        <p14:creationId xmlns:p14="http://schemas.microsoft.com/office/powerpoint/2010/main" val="172867221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95</a:t>
            </a:r>
          </a:p>
        </p:txBody>
      </p:sp>
      <p:sp>
        <p:nvSpPr>
          <p:cNvPr id="6" name="CasellaDiTesto 5">
            <a:extLst>
              <a:ext uri="{FF2B5EF4-FFF2-40B4-BE49-F238E27FC236}">
                <a16:creationId xmlns:a16="http://schemas.microsoft.com/office/drawing/2014/main" id="{A6E73A0C-BBFE-4AAA-8AF1-6A5568765C7E}"/>
              </a:ext>
            </a:extLst>
          </p:cNvPr>
          <p:cNvSpPr txBox="1"/>
          <p:nvPr/>
        </p:nvSpPr>
        <p:spPr>
          <a:xfrm>
            <a:off x="304800" y="294640"/>
            <a:ext cx="11720945" cy="5909310"/>
          </a:xfrm>
          <a:prstGeom prst="rect">
            <a:avLst/>
          </a:prstGeom>
          <a:noFill/>
        </p:spPr>
        <p:txBody>
          <a:bodyPr wrap="square" rtlCol="0">
            <a:spAutoFit/>
          </a:bodyPr>
          <a:lstStyle/>
          <a:p>
            <a:r>
              <a:rPr lang="it-IT" dirty="0">
                <a:latin typeface="Times New Roman" panose="02020603050405020304" pitchFamily="18" charset="0"/>
                <a:cs typeface="Times New Roman" panose="02020603050405020304" pitchFamily="18" charset="0"/>
              </a:rPr>
              <a:t>Gli interventi si articolano in attività mirate ai diversi ambiti scolastici, alla età e soprattutto, in relazione alla tipologia di disabilità, sia essa fisica, cognitiva, comportamentale o di apprendimento.</a:t>
            </a:r>
          </a:p>
          <a:p>
            <a:r>
              <a:rPr lang="it-IT" dirty="0">
                <a:latin typeface="Times New Roman" panose="02020603050405020304" pitchFamily="18" charset="0"/>
                <a:cs typeface="Times New Roman" panose="02020603050405020304" pitchFamily="18" charset="0"/>
              </a:rPr>
              <a:t>L’OEPA adotta metodi e strategie per raggiungere il percorso formativo proposto dagli insegnanti utilizzando diversi supporti didattici e sollecitando diversi canali di apprendimento.</a:t>
            </a:r>
          </a:p>
          <a:p>
            <a:r>
              <a:rPr lang="it-IT" dirty="0">
                <a:latin typeface="Times New Roman" panose="02020603050405020304" pitchFamily="18" charset="0"/>
                <a:cs typeface="Times New Roman" panose="02020603050405020304" pitchFamily="18" charset="0"/>
              </a:rPr>
              <a:t>Il servizio di assistenza educativa scolastica è programmato sulla base di un Progetto Educativi Individualizzato (P.E.I.) attraverso interventi mirati che favoriscono lo sviluppo delle autonomie personali e le competenze, al fine di una migliore integrazione tanto nel  contesto scolastico, quanto nell’ambiente circostante, promuovendo il benessere dei minori presi a carico.</a:t>
            </a:r>
          </a:p>
          <a:p>
            <a:r>
              <a:rPr lang="it-IT" dirty="0">
                <a:latin typeface="Times New Roman" panose="02020603050405020304" pitchFamily="18" charset="0"/>
                <a:cs typeface="Times New Roman" panose="02020603050405020304" pitchFamily="18" charset="0"/>
              </a:rPr>
              <a:t>L’educatore instaura un rapporto positivo con i genitori e i familiari dell’alunno con periodici incontri formali nelle fasi di entrata e uscita scolastica. L’obiettivo è quello di coinvolgere la famiglia nel progetto.</a:t>
            </a:r>
          </a:p>
          <a:p>
            <a:r>
              <a:rPr lang="it-IT" b="1" dirty="0">
                <a:latin typeface="Times New Roman" panose="02020603050405020304" pitchFamily="18" charset="0"/>
                <a:cs typeface="Times New Roman" panose="02020603050405020304" pitchFamily="18" charset="0"/>
              </a:rPr>
              <a:t>Tali operatori sono sicuramente vincolati ai doveri di fedeltà e diligenza nonché agli obblighi di tutti i dipendenti previsti dal codice civile nonché al rispetto delle regole delle istituzioni scolastiche in cui lavorano.</a:t>
            </a:r>
          </a:p>
          <a:p>
            <a:r>
              <a:rPr lang="it-IT" b="1" dirty="0">
                <a:latin typeface="Times New Roman" panose="02020603050405020304" pitchFamily="18" charset="0"/>
                <a:cs typeface="Times New Roman" panose="02020603050405020304" pitchFamily="18" charset="0"/>
              </a:rPr>
              <a:t>Sono sicuramente sottoposti al potere direttivo e di controllo del Dirigente scolastico, ma problematiche potrebbero sorgere nel caso in cui questi tengano un comportamento illecito o comunque rilevante dal punto di vista disciplinare.</a:t>
            </a:r>
          </a:p>
          <a:p>
            <a:r>
              <a:rPr lang="it-IT" b="1" dirty="0">
                <a:latin typeface="Times New Roman" panose="02020603050405020304" pitchFamily="18" charset="0"/>
                <a:cs typeface="Times New Roman" panose="02020603050405020304" pitchFamily="18" charset="0"/>
              </a:rPr>
              <a:t>Ci si chiede chi abbia il potere disciplinare per tali lavoratore.</a:t>
            </a:r>
          </a:p>
          <a:p>
            <a:r>
              <a:rPr lang="it-IT" b="1" dirty="0">
                <a:latin typeface="Times New Roman" panose="02020603050405020304" pitchFamily="18" charset="0"/>
                <a:cs typeface="Times New Roman" panose="02020603050405020304" pitchFamily="18" charset="0"/>
              </a:rPr>
              <a:t>A nostro parere competente per l’irrogazione della sanzione disciplinare e quindi anche per la stessa contestazione è il soggetto erogatore del servizio al quale il Dirigente scolastico dovrà segnalare ogni eventuale mancanza o violazione. </a:t>
            </a:r>
          </a:p>
          <a:p>
            <a:r>
              <a:rPr lang="it-IT" b="1" dirty="0">
                <a:latin typeface="Times New Roman" panose="02020603050405020304" pitchFamily="18" charset="0"/>
                <a:cs typeface="Times New Roman" panose="02020603050405020304" pitchFamily="18" charset="0"/>
              </a:rPr>
              <a:t>Generalmente esistono delle vere e proprie convenzioni e regolamenti accettati non solo dai dipendenti, ma anche dalle parti contrattuali (utilizzatore ed erogatore del servizio) che normano i rapporti tra loro.</a:t>
            </a:r>
          </a:p>
          <a:p>
            <a:r>
              <a:rPr lang="it-IT" b="1" dirty="0">
                <a:latin typeface="Times New Roman" panose="02020603050405020304" pitchFamily="18" charset="0"/>
                <a:cs typeface="Times New Roman" panose="02020603050405020304" pitchFamily="18" charset="0"/>
              </a:rPr>
              <a:t>Possiamo in ogni caso affermare che le sanzioni disciplinari e il relativo procedimento sono regolati dalla normativa nazionale in materia di rapporto di lavoro privato e quindi dai relativi contratti.</a:t>
            </a:r>
          </a:p>
        </p:txBody>
      </p:sp>
    </p:spTree>
    <p:extLst>
      <p:ext uri="{BB962C8B-B14F-4D97-AF65-F5344CB8AC3E}">
        <p14:creationId xmlns:p14="http://schemas.microsoft.com/office/powerpoint/2010/main" val="259983027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8971</TotalTime>
  <Words>23845</Words>
  <Application>Microsoft Office PowerPoint</Application>
  <PresentationFormat>Widescreen</PresentationFormat>
  <Paragraphs>773</Paragraphs>
  <Slides>95</Slides>
  <Notes>0</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95</vt:i4>
      </vt:variant>
    </vt:vector>
  </HeadingPairs>
  <TitlesOfParts>
    <vt:vector size="102" baseType="lpstr">
      <vt:lpstr>Arial</vt:lpstr>
      <vt:lpstr>Arial Black</vt:lpstr>
      <vt:lpstr>Calibri</vt:lpstr>
      <vt:lpstr>Calibri Light</vt:lpstr>
      <vt:lpstr>Symbol</vt:lpstr>
      <vt:lpstr>Times New Roman</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Microsoft Office User</dc:creator>
  <cp:lastModifiedBy>info6</cp:lastModifiedBy>
  <cp:revision>482</cp:revision>
  <cp:lastPrinted>2024-04-17T17:24:35Z</cp:lastPrinted>
  <dcterms:created xsi:type="dcterms:W3CDTF">2020-11-25T12:22:14Z</dcterms:created>
  <dcterms:modified xsi:type="dcterms:W3CDTF">2024-04-18T07:05:10Z</dcterms:modified>
</cp:coreProperties>
</file>